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F0066"/>
    <a:srgbClr val="0000FF"/>
    <a:srgbClr val="CC0000"/>
    <a:srgbClr val="FF0000"/>
    <a:srgbClr val="00CC00"/>
    <a:srgbClr val="3333CC"/>
    <a:srgbClr val="FF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5161" autoAdjust="0"/>
  </p:normalViewPr>
  <p:slideViewPr>
    <p:cSldViewPr>
      <p:cViewPr>
        <p:scale>
          <a:sx n="70" d="100"/>
          <a:sy n="70" d="100"/>
        </p:scale>
        <p:origin x="-138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4F3AE5-A2BB-4C30-A734-70B61059879C}" type="datetimeFigureOut">
              <a:rPr lang="en-US" smtClean="0"/>
              <a:pPr/>
              <a:t>10/22/2025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8CB34-7EBA-41AE-BABD-49B18A500AB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States</a:t>
            </a:r>
            <a:r>
              <a:rPr lang="en-US" baseline="0" dirty="0" smtClean="0"/>
              <a:t> and Capital Cities</a:t>
            </a:r>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51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solidFill>
                  <a:srgbClr val="FF0000"/>
                </a:solidFill>
              </a:rPr>
              <a:t>Dr K S KANNAN</a:t>
            </a:r>
          </a:p>
          <a:p>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States</a:t>
            </a:r>
            <a:r>
              <a:rPr lang="en-US" baseline="0" dirty="0" smtClean="0"/>
              <a:t> and Capital Cities</a:t>
            </a:r>
            <a:endParaRPr lang="en-US" dirty="0" smtClean="0"/>
          </a:p>
          <a:p>
            <a:r>
              <a:rPr lang="en-US" dirty="0" smtClean="0">
                <a:solidFill>
                  <a:srgbClr val="FF0000"/>
                </a:solidFill>
                <a:latin typeface="Times New Roman" pitchFamily="18" charset="0"/>
                <a:cs typeface="Times New Roman" pitchFamily="18" charset="0"/>
              </a:rPr>
              <a:t>Locate</a:t>
            </a:r>
            <a:r>
              <a:rPr lang="en-US" baseline="0" dirty="0" smtClean="0">
                <a:solidFill>
                  <a:srgbClr val="FF0000"/>
                </a:solidFill>
                <a:latin typeface="Times New Roman" pitchFamily="18" charset="0"/>
                <a:cs typeface="Times New Roman" pitchFamily="18" charset="0"/>
              </a:rPr>
              <a:t> the States and Capital Cities on Map</a:t>
            </a:r>
            <a:endParaRPr lang="en-US" dirty="0">
              <a:solidFill>
                <a:srgbClr val="FF0000"/>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9FB8CB34-7EBA-41AE-BABD-49B18A500AB5}"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Dr </a:t>
            </a:r>
            <a:r>
              <a:rPr lang="en-US" dirty="0" err="1" smtClean="0"/>
              <a:t>K.S.KANNAN,Ph.D</a:t>
            </a:r>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Dr </a:t>
            </a:r>
            <a:r>
              <a:rPr lang="en-US" dirty="0" err="1" smtClean="0"/>
              <a:t>K.S.KANNAN,Ph.D</a:t>
            </a:r>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Dr K.S.KANNAN</a:t>
            </a:r>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B8CB34-7EBA-41AE-BABD-49B18A500AB5}" type="slidenum">
              <a:rPr lang="en-US" smtClean="0"/>
              <a:pPr/>
              <a:t>43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D8BD707-D9CF-40AE-B4C6-C98DA3205C09}" type="datetimeFigureOut">
              <a:rPr lang="en-US" smtClean="0"/>
              <a:pPr/>
              <a:t>10/22/2025</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D8BD707-D9CF-40AE-B4C6-C98DA3205C09}" type="datetimeFigureOut">
              <a:rPr lang="en-US" smtClean="0"/>
              <a:pPr/>
              <a:t>10/22/2025</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edge/>
  </p:transition>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media/audio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audio" Target="../media/audio9.wav"/><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audio" Target="../media/audio10.wav"/><Relationship Id="rId5" Type="http://schemas.openxmlformats.org/officeDocument/2006/relationships/image" Target="../media/image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audio" Target="../media/audio11.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audio" Target="../media/audio12.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audio" Target="../media/audio13.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audio" Target="../media/audio14.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audio" Target="../media/audio15.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6.wav"/></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7.wav"/></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3.wav"/></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18.wav"/></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audio" Target="../media/audio19.wav"/></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audio" Target="../media/audio20.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audio" Target="../media/audio21.wav"/><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22.wav"/><Relationship Id="rId5" Type="http://schemas.openxmlformats.org/officeDocument/2006/relationships/image" Target="../media/image3.pn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audio" Target="../media/audio23.wav"/><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audio" Target="../media/audio6.wav"/><Relationship Id="rId5" Type="http://schemas.openxmlformats.org/officeDocument/2006/relationships/image" Target="../media/image3.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459" name="Rectangle 3"/>
          <p:cNvSpPr>
            <a:spLocks noChangeArrowheads="1"/>
          </p:cNvSpPr>
          <p:nvPr/>
        </p:nvSpPr>
        <p:spPr bwMode="auto">
          <a:xfrm>
            <a:off x="0" y="3677337"/>
            <a:ext cx="277640"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rgbClr val="00000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460" name="Rectangle 4"/>
          <p:cNvSpPr>
            <a:spLocks noChangeArrowheads="1"/>
          </p:cNvSpPr>
          <p:nvPr/>
        </p:nvSpPr>
        <p:spPr bwMode="auto">
          <a:xfrm>
            <a:off x="609600" y="4452766"/>
            <a:ext cx="80772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Dr K.S.KANNAN</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a:t>
            </a:r>
            <a:r>
              <a:rPr kumimoji="0" lang="en-US" sz="2000" b="1" i="0" u="none" strike="noStrike" cap="none" normalizeH="0" baseline="0" dirty="0" err="1" smtClean="0">
                <a:ln>
                  <a:noFill/>
                </a:ln>
                <a:solidFill>
                  <a:srgbClr val="00B050"/>
                </a:solidFill>
                <a:effectLst/>
                <a:latin typeface="Times New Roman" pitchFamily="18" charset="0"/>
                <a:ea typeface="Calibri" pitchFamily="34" charset="0"/>
                <a:cs typeface="Times New Roman" pitchFamily="18" charset="0"/>
              </a:rPr>
              <a:t>M.A.,M.A.,M.A.,M.Ed.,PGDCA,Ph.D</a:t>
            </a:r>
            <a:r>
              <a:rPr kumimoji="0" lang="en-US" sz="2000" b="1"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School Assistant in </a:t>
            </a:r>
            <a:r>
              <a:rPr kumimoji="0" lang="en-US" sz="2400" b="0" i="0" u="none" strike="noStrike" cap="none" normalizeH="0" baseline="0" smtClean="0">
                <a:ln>
                  <a:noFill/>
                </a:ln>
                <a:solidFill>
                  <a:srgbClr val="002060"/>
                </a:solidFill>
                <a:effectLst/>
                <a:latin typeface="Times New Roman" pitchFamily="18" charset="0"/>
                <a:ea typeface="Calibri" pitchFamily="34" charset="0"/>
                <a:cs typeface="Times New Roman" pitchFamily="18" charset="0"/>
              </a:rPr>
              <a:t>Social Science</a:t>
            </a:r>
            <a:r>
              <a:rPr kumimoji="0" lang="en-US"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ZPHS (B), V. Kota,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Department of School Education, </a:t>
            </a:r>
            <a:r>
              <a:rPr kumimoji="0" lang="en-US" sz="2400" b="0" i="0" u="none" strike="noStrike" cap="none" normalizeH="0" baseline="0" dirty="0" err="1" smtClean="0">
                <a:ln>
                  <a:noFill/>
                </a:ln>
                <a:solidFill>
                  <a:srgbClr val="002060"/>
                </a:solidFill>
                <a:effectLst/>
                <a:latin typeface="Times New Roman" pitchFamily="18" charset="0"/>
                <a:ea typeface="Calibri" pitchFamily="34" charset="0"/>
                <a:cs typeface="Times New Roman" pitchFamily="18" charset="0"/>
              </a:rPr>
              <a:t>Chittoor</a:t>
            </a:r>
            <a:r>
              <a:rPr kumimoji="0" lang="en-US" sz="2400" b="0"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 District, AP.,</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descr="Your profile picture"/>
          <p:cNvPicPr/>
          <p:nvPr/>
        </p:nvPicPr>
        <p:blipFill>
          <a:blip r:embed="rId3" cstate="print"/>
          <a:srcRect l="22388" r="8209" b="2326"/>
          <a:stretch>
            <a:fillRect/>
          </a:stretch>
        </p:blipFill>
        <p:spPr bwMode="auto">
          <a:xfrm>
            <a:off x="3276600" y="609600"/>
            <a:ext cx="3048000" cy="3352800"/>
          </a:xfrm>
          <a:prstGeom prst="ellipse">
            <a:avLst/>
          </a:prstGeom>
          <a:noFill/>
          <a:ln w="9525">
            <a:noFill/>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advTm="1400">
    <p:wedg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7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tretch>
            <a:fillRect/>
          </a:stretch>
        </p:blipFill>
        <p:spPr>
          <a:xfrm>
            <a:off x="2133600" y="685800"/>
            <a:ext cx="5029200" cy="5715000"/>
          </a:xfrm>
          <a:prstGeom prst="rect">
            <a:avLst/>
          </a:prstGeom>
        </p:spPr>
      </p:pic>
      <p:sp>
        <p:nvSpPr>
          <p:cNvPr id="3" name="Rectangle 2"/>
          <p:cNvSpPr/>
          <p:nvPr/>
        </p:nvSpPr>
        <p:spPr>
          <a:xfrm>
            <a:off x="4572000" y="914400"/>
            <a:ext cx="2286000" cy="369332"/>
          </a:xfrm>
          <a:prstGeom prst="rect">
            <a:avLst/>
          </a:prstGeom>
        </p:spPr>
        <p:txBody>
          <a:bodyPr wrap="square">
            <a:spAutoFit/>
          </a:bodyPr>
          <a:lstStyle/>
          <a:p>
            <a:pPr algn="r"/>
            <a:r>
              <a:rPr lang="en-US" dirty="0" smtClean="0">
                <a:solidFill>
                  <a:srgbClr val="FF0000"/>
                </a:solidFill>
                <a:latin typeface="Times New Roman" pitchFamily="18" charset="0"/>
                <a:cs typeface="Times New Roman" pitchFamily="18" charset="0"/>
              </a:rPr>
              <a:t>Dr </a:t>
            </a:r>
            <a:r>
              <a:rPr lang="en-US" sz="1200" dirty="0" err="1" smtClean="0">
                <a:solidFill>
                  <a:srgbClr val="FF0000"/>
                </a:solidFill>
                <a:latin typeface="Times New Roman" pitchFamily="18" charset="0"/>
                <a:cs typeface="Times New Roman" pitchFamily="18" charset="0"/>
              </a:rPr>
              <a:t>K.S.KANNAN,Ph.D</a:t>
            </a:r>
            <a:endParaRPr lang="en-US" sz="1200" dirty="0">
              <a:solidFill>
                <a:srgbClr val="FF0000"/>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a:stretch>
            <a:fillRect/>
          </a:stretch>
        </p:blipFill>
        <p:spPr bwMode="auto">
          <a:xfrm>
            <a:off x="914400" y="838202"/>
            <a:ext cx="7086600" cy="4495801"/>
          </a:xfrm>
          <a:prstGeom prst="rect">
            <a:avLst/>
          </a:prstGeom>
          <a:noFill/>
          <a:ln w="9525">
            <a:noFill/>
            <a:miter lim="800000"/>
            <a:headEnd/>
            <a:tailEnd/>
          </a:ln>
        </p:spPr>
      </p:pic>
      <p:sp>
        <p:nvSpPr>
          <p:cNvPr id="3" name="Rectangle 2"/>
          <p:cNvSpPr/>
          <p:nvPr/>
        </p:nvSpPr>
        <p:spPr>
          <a:xfrm>
            <a:off x="6172200" y="1143000"/>
            <a:ext cx="1535998" cy="307777"/>
          </a:xfrm>
          <a:prstGeom prst="rect">
            <a:avLst/>
          </a:prstGeom>
        </p:spPr>
        <p:txBody>
          <a:bodyPr wrap="none">
            <a:spAutoFit/>
          </a:bodyPr>
          <a:lstStyle/>
          <a:p>
            <a:r>
              <a:rPr lang="en-US" sz="1400" dirty="0" smtClean="0">
                <a:solidFill>
                  <a:srgbClr val="FF0000"/>
                </a:solidFill>
                <a:latin typeface="Times New Roman" pitchFamily="18" charset="0"/>
                <a:cs typeface="Times New Roman" pitchFamily="18" charset="0"/>
              </a:rPr>
              <a:t>Dr </a:t>
            </a:r>
            <a:r>
              <a:rPr lang="en-US" sz="1400" b="1" dirty="0" smtClean="0">
                <a:solidFill>
                  <a:srgbClr val="FF0000"/>
                </a:solidFill>
                <a:latin typeface="Times New Roman" pitchFamily="18" charset="0"/>
                <a:cs typeface="Times New Roman" pitchFamily="18" charset="0"/>
              </a:rPr>
              <a:t>K.S.KANNAN</a:t>
            </a:r>
            <a:endParaRPr lang="en-US" sz="1400" b="1" dirty="0">
              <a:solidFill>
                <a:srgbClr val="FF0000"/>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ulti Purpose Projects"/>
          <p:cNvPicPr/>
          <p:nvPr/>
        </p:nvPicPr>
        <p:blipFill>
          <a:blip r:embed="rId3" cstate="print"/>
          <a:srcRect/>
          <a:stretch>
            <a:fillRect/>
          </a:stretch>
        </p:blipFill>
        <p:spPr bwMode="auto">
          <a:xfrm>
            <a:off x="1905003" y="762000"/>
            <a:ext cx="5257799" cy="5410200"/>
          </a:xfrm>
          <a:prstGeom prst="rect">
            <a:avLst/>
          </a:prstGeom>
          <a:noFill/>
          <a:ln w="9525">
            <a:noFill/>
            <a:miter lim="800000"/>
            <a:headEnd/>
            <a:tailEnd/>
          </a:ln>
        </p:spPr>
      </p:pic>
      <p:sp>
        <p:nvSpPr>
          <p:cNvPr id="4" name="Rectangle 3"/>
          <p:cNvSpPr/>
          <p:nvPr/>
        </p:nvSpPr>
        <p:spPr>
          <a:xfrm>
            <a:off x="5562600" y="5334000"/>
            <a:ext cx="1516762" cy="307777"/>
          </a:xfrm>
          <a:prstGeom prst="rect">
            <a:avLst/>
          </a:prstGeom>
        </p:spPr>
        <p:txBody>
          <a:bodyPr wrap="none">
            <a:spAutoFit/>
          </a:bodyPr>
          <a:lstStyle/>
          <a:p>
            <a:r>
              <a:rPr lang="en-US" sz="1400" dirty="0" smtClean="0">
                <a:solidFill>
                  <a:srgbClr val="FF0000"/>
                </a:solidFill>
                <a:latin typeface="Times New Roman" pitchFamily="18" charset="0"/>
                <a:cs typeface="Times New Roman" pitchFamily="18" charset="0"/>
              </a:rPr>
              <a:t>Dr K.S.KANNAN</a:t>
            </a:r>
            <a:endParaRPr lang="en-US" sz="1400" dirty="0">
              <a:solidFill>
                <a:srgbClr val="FF0000"/>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4"/>
          <p:cNvPicPr>
            <a:picLocks noChangeAspect="1" noChangeArrowheads="1"/>
          </p:cNvPicPr>
          <p:nvPr/>
        </p:nvPicPr>
        <p:blipFill>
          <a:blip r:embed="rId3" cstate="print"/>
          <a:srcRect/>
          <a:stretch>
            <a:fillRect/>
          </a:stretch>
        </p:blipFill>
        <p:spPr bwMode="auto">
          <a:xfrm>
            <a:off x="1905000" y="971550"/>
            <a:ext cx="5257800" cy="4591050"/>
          </a:xfrm>
          <a:prstGeom prst="rect">
            <a:avLst/>
          </a:prstGeom>
          <a:noFill/>
        </p:spPr>
      </p:pic>
      <p:sp>
        <p:nvSpPr>
          <p:cNvPr id="4" name="Rectangle 3"/>
          <p:cNvSpPr/>
          <p:nvPr/>
        </p:nvSpPr>
        <p:spPr>
          <a:xfrm>
            <a:off x="5150176" y="1600200"/>
            <a:ext cx="1355307" cy="276999"/>
          </a:xfrm>
          <a:prstGeom prst="rect">
            <a:avLst/>
          </a:prstGeom>
        </p:spPr>
        <p:txBody>
          <a:bodyPr wrap="none">
            <a:spAutoFit/>
          </a:bodyPr>
          <a:lstStyle/>
          <a:p>
            <a:pPr algn="ctr"/>
            <a:r>
              <a:rPr lang="en-US" sz="1200" b="1" dirty="0" smtClean="0">
                <a:solidFill>
                  <a:srgbClr val="FF0000"/>
                </a:solidFill>
                <a:latin typeface="Times New Roman" pitchFamily="18" charset="0"/>
                <a:cs typeface="Times New Roman" pitchFamily="18" charset="0"/>
              </a:rPr>
              <a:t>Dr K.S.KANNAN</a:t>
            </a:r>
            <a:endParaRPr lang="en-US" sz="1200" b="1" dirty="0"/>
          </a:p>
        </p:txBody>
      </p:sp>
      <p:sp>
        <p:nvSpPr>
          <p:cNvPr id="6" name="Rectangle 5"/>
          <p:cNvSpPr/>
          <p:nvPr/>
        </p:nvSpPr>
        <p:spPr>
          <a:xfrm>
            <a:off x="2133600" y="228600"/>
            <a:ext cx="4038600" cy="523220"/>
          </a:xfrm>
          <a:prstGeom prst="rect">
            <a:avLst/>
          </a:prstGeom>
        </p:spPr>
        <p:txBody>
          <a:bodyPr wrap="square">
            <a:spAutoFit/>
          </a:bodyPr>
          <a:lstStyle/>
          <a:p>
            <a:pPr algn="ctr"/>
            <a:r>
              <a:rPr lang="en-US" sz="2800" b="1" dirty="0" smtClean="0">
                <a:solidFill>
                  <a:srgbClr val="FF0000"/>
                </a:solidFill>
                <a:latin typeface="Times New Roman" pitchFamily="18" charset="0"/>
                <a:cs typeface="Times New Roman" pitchFamily="18" charset="0"/>
              </a:rPr>
              <a:t>Industrial Regions</a:t>
            </a:r>
            <a:endParaRPr lang="en-US" sz="2800" b="1" dirty="0">
              <a:solidFill>
                <a:srgbClr val="FF0000"/>
              </a:solidFill>
              <a:latin typeface="Times New Roman" pitchFamily="18" charset="0"/>
              <a:cs typeface="Times New Roman" pitchFamily="18" charset="0"/>
            </a:endParaRPr>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6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Pictures\map 1.jpg"/>
          <p:cNvPicPr/>
          <p:nvPr/>
        </p:nvPicPr>
        <p:blipFill>
          <a:blip r:embed="rId2" cstate="print"/>
          <a:srcRect/>
          <a:stretch>
            <a:fillRect/>
          </a:stretch>
        </p:blipFill>
        <p:spPr bwMode="auto">
          <a:xfrm>
            <a:off x="2286003" y="1828800"/>
            <a:ext cx="4267199" cy="4572000"/>
          </a:xfrm>
          <a:prstGeom prst="rect">
            <a:avLst/>
          </a:prstGeom>
          <a:noFill/>
          <a:ln w="9525">
            <a:noFill/>
            <a:miter lim="800000"/>
            <a:headEnd/>
            <a:tailEnd/>
          </a:ln>
        </p:spPr>
      </p:pic>
      <p:sp>
        <p:nvSpPr>
          <p:cNvPr id="3" name="Rectangle 2"/>
          <p:cNvSpPr/>
          <p:nvPr/>
        </p:nvSpPr>
        <p:spPr>
          <a:xfrm>
            <a:off x="4648200" y="2514600"/>
            <a:ext cx="1828800" cy="307777"/>
          </a:xfrm>
          <a:prstGeom prst="rect">
            <a:avLst/>
          </a:prstGeom>
        </p:spPr>
        <p:txBody>
          <a:bodyPr wrap="square">
            <a:spAutoFit/>
          </a:bodyPr>
          <a:lstStyle/>
          <a:p>
            <a:pPr algn="ctr"/>
            <a:r>
              <a:rPr lang="en-US" sz="1400" b="1" dirty="0" smtClean="0">
                <a:solidFill>
                  <a:srgbClr val="FF0000"/>
                </a:solidFill>
                <a:latin typeface="Times New Roman" pitchFamily="18" charset="0"/>
                <a:cs typeface="Times New Roman" pitchFamily="18" charset="0"/>
              </a:rPr>
              <a:t>      Dr K.S.KANNAN</a:t>
            </a:r>
            <a:endParaRPr lang="en-US" sz="1400" b="1" dirty="0"/>
          </a:p>
        </p:txBody>
      </p:sp>
      <p:sp>
        <p:nvSpPr>
          <p:cNvPr id="34817" name="Rectangle 1"/>
          <p:cNvSpPr>
            <a:spLocks noChangeArrowheads="1"/>
          </p:cNvSpPr>
          <p:nvPr/>
        </p:nvSpPr>
        <p:spPr bwMode="auto">
          <a:xfrm>
            <a:off x="685800" y="943690"/>
            <a:ext cx="73152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Cotton Textile Industries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Mumbai, Indore, </a:t>
            </a:r>
            <a:r>
              <a:rPr kumimoji="0" lang="en-US" sz="24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Surat</a:t>
            </a:r>
            <a:r>
              <a:rPr kumimoji="0" lang="en-US" sz="24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Kanpur, Coimbatore</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Pictures\m2.jpg"/>
          <p:cNvPicPr/>
          <p:nvPr/>
        </p:nvPicPr>
        <p:blipFill>
          <a:blip r:embed="rId2" cstate="print"/>
          <a:srcRect/>
          <a:stretch>
            <a:fillRect/>
          </a:stretch>
        </p:blipFill>
        <p:spPr bwMode="auto">
          <a:xfrm>
            <a:off x="2667000" y="1828800"/>
            <a:ext cx="4267200" cy="4343400"/>
          </a:xfrm>
          <a:prstGeom prst="rect">
            <a:avLst/>
          </a:prstGeom>
          <a:noFill/>
          <a:ln w="9525">
            <a:noFill/>
            <a:miter lim="800000"/>
            <a:headEnd/>
            <a:tailEnd/>
          </a:ln>
        </p:spPr>
      </p:pic>
      <p:sp>
        <p:nvSpPr>
          <p:cNvPr id="33793" name="Rectangle 1"/>
          <p:cNvSpPr>
            <a:spLocks noChangeArrowheads="1"/>
          </p:cNvSpPr>
          <p:nvPr/>
        </p:nvSpPr>
        <p:spPr bwMode="auto">
          <a:xfrm>
            <a:off x="685800" y="718066"/>
            <a:ext cx="8001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Iron and Steel Plants</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Durgapur</a:t>
            </a:r>
            <a:r>
              <a:rPr kumimoji="0" lang="en-US" sz="2400" b="0"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Bokaro</a:t>
            </a:r>
            <a:r>
              <a:rPr kumimoji="0" lang="en-US" sz="2400" b="0"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Jamshedpur</a:t>
            </a:r>
            <a:r>
              <a:rPr kumimoji="0" lang="en-US" sz="2400" b="0"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Bhilai</a:t>
            </a:r>
            <a:r>
              <a:rPr kumimoji="0" lang="en-US" sz="2400" b="0"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Vijayanagar</a:t>
            </a:r>
            <a:r>
              <a:rPr kumimoji="0" lang="en-US" sz="2400" b="0"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and</a:t>
            </a:r>
            <a:r>
              <a:rPr kumimoji="0" lang="en-US" sz="2400" b="0"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Salem</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5410200" y="2514600"/>
            <a:ext cx="1516762" cy="307777"/>
          </a:xfrm>
          <a:prstGeom prst="rect">
            <a:avLst/>
          </a:prstGeom>
        </p:spPr>
        <p:txBody>
          <a:bodyPr wrap="none">
            <a:spAutoFit/>
          </a:bodyPr>
          <a:lstStyle/>
          <a:p>
            <a:r>
              <a:rPr lang="en-US" sz="1400" dirty="0" smtClean="0">
                <a:solidFill>
                  <a:srgbClr val="FF0000"/>
                </a:solidFill>
                <a:latin typeface="Times New Roman" pitchFamily="18" charset="0"/>
                <a:cs typeface="Times New Roman" pitchFamily="18" charset="0"/>
              </a:rPr>
              <a:t>Dr K.S.KANNAN</a:t>
            </a:r>
            <a:endParaRPr lang="en-US" sz="1400" dirty="0"/>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ron and Steel industry in India - UPSC - UPSC Notes ..."/>
          <p:cNvPicPr/>
          <p:nvPr/>
        </p:nvPicPr>
        <p:blipFill>
          <a:blip r:embed="rId2" cstate="print"/>
          <a:srcRect/>
          <a:stretch>
            <a:fillRect/>
          </a:stretch>
        </p:blipFill>
        <p:spPr bwMode="auto">
          <a:xfrm>
            <a:off x="1600200" y="762000"/>
            <a:ext cx="6019800" cy="4953000"/>
          </a:xfrm>
          <a:prstGeom prst="rect">
            <a:avLst/>
          </a:prstGeom>
          <a:noFill/>
          <a:ln w="9525">
            <a:noFill/>
            <a:miter lim="800000"/>
            <a:headEnd/>
            <a:tailEnd/>
          </a:ln>
        </p:spPr>
      </p:pic>
      <p:sp>
        <p:nvSpPr>
          <p:cNvPr id="4" name="Rectangle 3"/>
          <p:cNvSpPr/>
          <p:nvPr/>
        </p:nvSpPr>
        <p:spPr>
          <a:xfrm>
            <a:off x="4495800" y="4953000"/>
            <a:ext cx="1701107" cy="338554"/>
          </a:xfrm>
          <a:prstGeom prst="rect">
            <a:avLst/>
          </a:prstGeom>
        </p:spPr>
        <p:txBody>
          <a:bodyPr wrap="none">
            <a:spAutoFit/>
          </a:bodyPr>
          <a:lstStyle/>
          <a:p>
            <a:r>
              <a:rPr lang="en-US" sz="1600" dirty="0" smtClean="0">
                <a:solidFill>
                  <a:srgbClr val="FF0000"/>
                </a:solidFill>
                <a:latin typeface="Times New Roman" pitchFamily="18" charset="0"/>
                <a:cs typeface="Times New Roman" pitchFamily="18" charset="0"/>
              </a:rPr>
              <a:t>Dr K.S.KANNAN</a:t>
            </a:r>
            <a:endParaRPr lang="en-US" sz="1600" dirty="0"/>
          </a:p>
        </p:txBody>
      </p:sp>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533400" y="475389"/>
            <a:ext cx="8382000"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932C"/>
                </a:solidFill>
                <a:effectLst/>
                <a:latin typeface="Times New Roman" pitchFamily="18" charset="0"/>
                <a:ea typeface="Times New Roman" pitchFamily="18" charset="0"/>
                <a:cs typeface="Times New Roman" pitchFamily="18" charset="0"/>
              </a:rPr>
              <a:t>Software Technology Parks</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Noida</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Gandhinagar</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Hyderabad,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Bengaluru</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a:t>
            </a:r>
            <a:r>
              <a:rPr kumimoji="0" lang="en-US" sz="2000" b="0" i="0" u="none" strike="noStrike" cap="none" normalizeH="0" dirty="0" smtClean="0">
                <a:ln>
                  <a:noFill/>
                </a:ln>
                <a:solidFill>
                  <a:srgbClr val="0A0A0A"/>
                </a:solidFill>
                <a:effectLst/>
                <a:latin typeface="Times New Roman" pitchFamily="18" charset="0"/>
                <a:ea typeface="Times New Roman" pitchFamily="18" charset="0"/>
                <a:cs typeface="Times New Roman" pitchFamily="18" charset="0"/>
              </a:rPr>
              <a:t> </a:t>
            </a:r>
            <a:r>
              <a:rPr lang="en-US" sz="2000" dirty="0" smtClean="0">
                <a:solidFill>
                  <a:srgbClr val="0A0A0A"/>
                </a:solidFill>
                <a:latin typeface="Times New Roman" pitchFamily="18" charset="0"/>
                <a:ea typeface="Times New Roman" pitchFamily="18" charset="0"/>
                <a:cs typeface="Times New Roman" pitchFamily="18" charset="0"/>
              </a:rPr>
              <a:t>Chennai, and </a:t>
            </a:r>
            <a:r>
              <a:rPr lang="en-US" sz="2000" dirty="0" err="1" smtClean="0">
                <a:solidFill>
                  <a:srgbClr val="0A0A0A"/>
                </a:solidFill>
                <a:latin typeface="Times New Roman" pitchFamily="18" charset="0"/>
                <a:ea typeface="Times New Roman" pitchFamily="18" charset="0"/>
                <a:cs typeface="Times New Roman" pitchFamily="18" charset="0"/>
              </a:rPr>
              <a:t>Pune</a:t>
            </a:r>
            <a:r>
              <a:rPr lang="en-US" sz="2000" dirty="0" smtClean="0">
                <a:solidFill>
                  <a:srgbClr val="0A0A0A"/>
                </a:solidFill>
                <a:latin typeface="Times New Roman" pitchFamily="18" charset="0"/>
                <a:ea typeface="Times New Roman" pitchFamily="18" charset="0"/>
                <a:cs typeface="Times New Roman" pitchFamily="18" charset="0"/>
              </a:rPr>
              <a:t>                       </a:t>
            </a:r>
          </a:p>
          <a:p>
            <a:pPr lvl="0" eaLnBrk="0" fontAlgn="base" hangingPunct="0">
              <a:spcBef>
                <a:spcPct val="0"/>
              </a:spcBef>
              <a:spcAft>
                <a:spcPct val="0"/>
              </a:spcAft>
            </a:pPr>
            <a:r>
              <a:rPr kumimoji="0" lang="en-US" sz="2000" b="0" i="0" u="none" strike="noStrike" cap="none" normalizeH="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Thiruvananthapuram</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Picture 2" descr="C:\Users\user\Pictures\m3.jpg"/>
          <p:cNvPicPr/>
          <p:nvPr/>
        </p:nvPicPr>
        <p:blipFill>
          <a:blip r:embed="rId3" cstate="print"/>
          <a:srcRect/>
          <a:stretch>
            <a:fillRect/>
          </a:stretch>
        </p:blipFill>
        <p:spPr bwMode="auto">
          <a:xfrm>
            <a:off x="2743200" y="2133600"/>
            <a:ext cx="3809999" cy="3962400"/>
          </a:xfrm>
          <a:prstGeom prst="rect">
            <a:avLst/>
          </a:prstGeom>
          <a:noFill/>
          <a:ln w="9525">
            <a:noFill/>
            <a:miter lim="800000"/>
            <a:headEnd/>
            <a:tailEnd/>
          </a:ln>
        </p:spPr>
      </p:pic>
      <p:sp>
        <p:nvSpPr>
          <p:cNvPr id="4" name="Rectangle 3"/>
          <p:cNvSpPr/>
          <p:nvPr/>
        </p:nvSpPr>
        <p:spPr>
          <a:xfrm>
            <a:off x="4419600" y="2819400"/>
            <a:ext cx="2362200" cy="276999"/>
          </a:xfrm>
          <a:prstGeom prst="rect">
            <a:avLst/>
          </a:prstGeom>
        </p:spPr>
        <p:txBody>
          <a:bodyPr wrap="square">
            <a:spAutoFit/>
          </a:bodyPr>
          <a:lstStyle/>
          <a:p>
            <a:r>
              <a:rPr lang="en-US" sz="1200" b="1" dirty="0" smtClean="0">
                <a:solidFill>
                  <a:srgbClr val="FF0000"/>
                </a:solidFill>
                <a:latin typeface="Times New Roman" pitchFamily="18" charset="0"/>
                <a:cs typeface="Times New Roman" pitchFamily="18" charset="0"/>
              </a:rPr>
              <a:t>                   Dr K.S.KANNAN</a:t>
            </a:r>
            <a:endParaRPr lang="en-US" sz="1200" b="1"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4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of Major Dams in India and Their Rivers"/>
          <p:cNvPicPr/>
          <p:nvPr/>
        </p:nvPicPr>
        <p:blipFill>
          <a:blip r:embed="rId4" cstate="print"/>
          <a:srcRect/>
          <a:stretch>
            <a:fillRect/>
          </a:stretch>
        </p:blipFill>
        <p:spPr bwMode="auto">
          <a:xfrm>
            <a:off x="2362200" y="1219200"/>
            <a:ext cx="4953000" cy="5105400"/>
          </a:xfrm>
          <a:prstGeom prst="rect">
            <a:avLst/>
          </a:prstGeom>
          <a:noFill/>
          <a:ln w="9525">
            <a:noFill/>
            <a:miter lim="800000"/>
            <a:headEnd/>
            <a:tailEnd/>
          </a:ln>
        </p:spPr>
      </p:pic>
      <p:sp>
        <p:nvSpPr>
          <p:cNvPr id="3" name="Rectangle 2"/>
          <p:cNvSpPr/>
          <p:nvPr/>
        </p:nvSpPr>
        <p:spPr>
          <a:xfrm>
            <a:off x="5638800" y="2057400"/>
            <a:ext cx="1321196" cy="276999"/>
          </a:xfrm>
          <a:prstGeom prst="rect">
            <a:avLst/>
          </a:prstGeom>
        </p:spPr>
        <p:txBody>
          <a:bodyPr wrap="none">
            <a:spAutoFit/>
          </a:bodyPr>
          <a:lstStyle/>
          <a:p>
            <a:r>
              <a:rPr lang="en-US" sz="1200" dirty="0" smtClean="0">
                <a:solidFill>
                  <a:srgbClr val="FF0000"/>
                </a:solidFill>
                <a:latin typeface="Times New Roman" pitchFamily="18" charset="0"/>
                <a:cs typeface="Times New Roman" pitchFamily="18" charset="0"/>
              </a:rPr>
              <a:t>Dr K.S.KANNAN</a:t>
            </a:r>
            <a:endParaRPr lang="en-US" sz="1200" dirty="0"/>
          </a:p>
        </p:txBody>
      </p:sp>
      <p:sp>
        <p:nvSpPr>
          <p:cNvPr id="4" name="Rectangle 3"/>
          <p:cNvSpPr/>
          <p:nvPr/>
        </p:nvSpPr>
        <p:spPr>
          <a:xfrm>
            <a:off x="1828800" y="381001"/>
            <a:ext cx="5487400" cy="584776"/>
          </a:xfrm>
          <a:prstGeom prst="rect">
            <a:avLst/>
          </a:prstGeom>
        </p:spPr>
        <p:txBody>
          <a:bodyPr wrap="square">
            <a:spAutoFit/>
          </a:bodyPr>
          <a:lstStyle/>
          <a:p>
            <a:pPr algn="ctr"/>
            <a:r>
              <a:rPr lang="en-US" sz="3200" dirty="0" smtClean="0">
                <a:solidFill>
                  <a:srgbClr val="CC0000"/>
                </a:solidFill>
                <a:latin typeface="Times New Roman" pitchFamily="18" charset="0"/>
                <a:cs typeface="Times New Roman" pitchFamily="18" charset="0"/>
              </a:rPr>
              <a:t>Major Dams and Rivers in India</a:t>
            </a:r>
            <a:endParaRPr lang="en-US" sz="3200" dirty="0">
              <a:solidFill>
                <a:srgbClr val="CC0000"/>
              </a:solidFill>
              <a:latin typeface="Times New Roman" pitchFamily="18" charset="0"/>
              <a:cs typeface="Times New Roman" pitchFamily="18" charset="0"/>
            </a:endParaRPr>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3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304800" y="533400"/>
            <a:ext cx="8305800" cy="156966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t>
            </a:r>
            <a:r>
              <a:rPr kumimoji="0" lang="en-US" sz="2800" b="1" i="0" u="none" strike="noStrike" cap="none" normalizeH="0" baseline="0" dirty="0" smtClean="0">
                <a:ln>
                  <a:noFill/>
                </a:ln>
                <a:solidFill>
                  <a:schemeClr val="accent6">
                    <a:lumMod val="75000"/>
                  </a:schemeClr>
                </a:solidFill>
                <a:effectLst/>
                <a:latin typeface="Times New Roman" pitchFamily="18" charset="0"/>
                <a:ea typeface="Times New Roman" pitchFamily="18" charset="0"/>
                <a:cs typeface="Times New Roman" pitchFamily="18" charset="0"/>
              </a:rPr>
              <a:t>Lifelines of National Economy</a:t>
            </a:r>
            <a:endParaRPr lang="en-US" sz="2800" dirty="0" smtClean="0">
              <a:solidFill>
                <a:schemeClr val="accent6">
                  <a:lumMod val="75000"/>
                </a:schemeClr>
              </a:solidFill>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00B050"/>
                </a:solidFill>
                <a:effectLst/>
                <a:latin typeface="Times New Roman" pitchFamily="18" charset="0"/>
                <a:ea typeface="Times New Roman" pitchFamily="18" charset="0"/>
                <a:cs typeface="Times New Roman" pitchFamily="18" charset="0"/>
              </a:rPr>
              <a:t>                                Major Sea Ports</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eaLnBrk="0" fontAlgn="base" hangingPunct="0">
              <a:spcBef>
                <a:spcPct val="0"/>
              </a:spcBef>
              <a:spcAft>
                <a:spcPct val="0"/>
              </a:spcAft>
            </a:pP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Kandla</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lang="en-US" sz="2000" dirty="0" smtClean="0">
                <a:solidFill>
                  <a:srgbClr val="0A0A0A"/>
                </a:solidFill>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Tuticorin</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Chennai</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Vishakhapatnam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en-US" sz="2000" dirty="0" err="1" smtClean="0">
                <a:solidFill>
                  <a:srgbClr val="0A0A0A"/>
                </a:solidFill>
                <a:latin typeface="Times New Roman" pitchFamily="18" charset="0"/>
                <a:ea typeface="Times New Roman" pitchFamily="18" charset="0"/>
                <a:cs typeface="Times New Roman" pitchFamily="18" charset="0"/>
              </a:rPr>
              <a:t>Marmagao</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sz="2000" b="1" dirty="0" smtClean="0">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Paradip</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Haldia</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Kochi</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New Mangalore</a:t>
            </a:r>
            <a:endPar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pic>
        <p:nvPicPr>
          <p:cNvPr id="3" name="Picture 2" descr="Map of India highlighting major ports: Kandla, Mumbai, JNPT, Vadhavan, Mormugao, Mangaluru, Kochi, Tuticorin, Chennai, Ennore, Visakhapatnam, Paradip, and Kolkata. Includes Arabian Sea and Bay of Bengal. Inset shows Andaman and Nicobar Islands."/>
          <p:cNvPicPr/>
          <p:nvPr/>
        </p:nvPicPr>
        <p:blipFill>
          <a:blip r:embed="rId3" cstate="print"/>
          <a:srcRect/>
          <a:stretch>
            <a:fillRect/>
          </a:stretch>
        </p:blipFill>
        <p:spPr bwMode="auto">
          <a:xfrm>
            <a:off x="2514600" y="2590800"/>
            <a:ext cx="4191000" cy="3352799"/>
          </a:xfrm>
          <a:prstGeom prst="rect">
            <a:avLst/>
          </a:prstGeom>
          <a:noFill/>
          <a:ln w="9525">
            <a:noFill/>
            <a:miter lim="800000"/>
            <a:headEnd/>
            <a:tailEnd/>
          </a:ln>
        </p:spPr>
      </p:pic>
      <p:sp>
        <p:nvSpPr>
          <p:cNvPr id="4" name="Rectangle 3"/>
          <p:cNvSpPr/>
          <p:nvPr/>
        </p:nvSpPr>
        <p:spPr>
          <a:xfrm>
            <a:off x="2743200" y="5562600"/>
            <a:ext cx="1447800" cy="276999"/>
          </a:xfrm>
          <a:prstGeom prst="rect">
            <a:avLst/>
          </a:prstGeom>
        </p:spPr>
        <p:txBody>
          <a:bodyPr wrap="square">
            <a:spAutoFit/>
          </a:bodyPr>
          <a:lstStyle/>
          <a:p>
            <a:r>
              <a:rPr lang="en-US" sz="1200" b="1" dirty="0" smtClean="0">
                <a:solidFill>
                  <a:srgbClr val="FF0000"/>
                </a:solidFill>
                <a:latin typeface="Times New Roman" pitchFamily="18" charset="0"/>
                <a:cs typeface="Times New Roman" pitchFamily="18" charset="0"/>
              </a:rPr>
              <a:t>Dr K.S.KANNAN</a:t>
            </a:r>
            <a:endParaRPr lang="en-US" sz="1200" b="1"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3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alpha val="7000"/>
          </a:srgbClr>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609600" y="457200"/>
            <a:ext cx="800100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About Author</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Dr K. S. </a:t>
            </a:r>
            <a:r>
              <a:rPr kumimoji="0" lang="en-US"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KannanM.A,M.A,M.A</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6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M.Ed</a:t>
            </a:r>
            <a:r>
              <a:rPr kumimoji="0" lang="en-US" sz="16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PGDCA, </a:t>
            </a:r>
            <a:r>
              <a:rPr kumimoji="0" lang="en-US" sz="1600" b="1" i="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Ph.D</a:t>
            </a:r>
            <a:r>
              <a:rPr kumimoji="0" lang="en-US" sz="16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is an academician and researcher in the field of Social Sciences, currently serving as a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School Assistant</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He was awarded the degree of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Doctor of Philosophy (Ph.D.)</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for his thesis entitled </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Role of </a:t>
            </a:r>
            <a:r>
              <a:rPr kumimoji="0" lang="en-US"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Sarva</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Shiksha</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Abhiyan</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 Improving Quality Education: A Case Study in </a:t>
            </a:r>
            <a:r>
              <a:rPr kumimoji="0" lang="en-US"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Chittoor</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District of Andhra Pradesh.”</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His scholarly contributions also include the authorship of another book titled </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Mental Health Status of Intermediate Students in </a:t>
            </a:r>
            <a:r>
              <a:rPr kumimoji="0" lang="en-US" sz="16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Chittoor</a:t>
            </a:r>
            <a:r>
              <a:rPr kumimoji="0" lang="en-US" sz="16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District of Andhra Pradesh: An Exploratory Study.”</a:t>
            </a: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With a strong passion for research and knowledge dissemination,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Dr.K.S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Kannan</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has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authored 2 books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published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research articles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 reputed journals. His academic engagement spans across presenting papers at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 international conferences, 2 international seminars, and 4 national seminars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He has further enriched academic discourse by actively participating in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4 international webinars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national webinar (one-week </a:t>
            </a:r>
            <a:r>
              <a:rPr kumimoji="0" lang="en-US"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programme</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In addition,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Dr.K.S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Kannan</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has successfully completed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two one-week online certificate </a:t>
            </a:r>
            <a:r>
              <a:rPr kumimoji="0" lang="en-US" sz="16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programmes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has contributed to student learning through the organization of a </a:t>
            </a: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national-level quiz competition</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His academic journey is distinguished by a commitment to critical inquiry, innovative teaching practices, and the advancement of Secondary and higher education.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Dr.K.S</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Kannan</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continues to inspire students and colleagues alike with his dedication to Social Sciences, striving to build meaningful bridges between research and classroom learning while contributing to academic excellence at both the national and international levels.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advTm="2941">
    <p:wedge/>
    <p:sndAc>
      <p:stSnd>
        <p:snd r:embed="rId1" name="Recorded Sound"/>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8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457200" y="587348"/>
            <a:ext cx="8382000" cy="58896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rgbClr val="FF0066"/>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FF0066"/>
                </a:solidFill>
                <a:effectLst/>
                <a:latin typeface="Times New Roman" pitchFamily="18" charset="0"/>
                <a:ea typeface="Times New Roman" pitchFamily="18" charset="0"/>
                <a:cs typeface="Times New Roman" pitchFamily="18" charset="0"/>
              </a:rPr>
              <a:t>International Airports</a:t>
            </a:r>
            <a:r>
              <a:rPr kumimoji="0" lang="en-US" sz="3200" b="0" i="0" u="none" strike="noStrike" cap="none" normalizeH="0" baseline="0" dirty="0" smtClean="0">
                <a:ln>
                  <a:noFill/>
                </a:ln>
                <a:solidFill>
                  <a:srgbClr val="FF0066"/>
                </a:solidFill>
                <a:effectLst/>
                <a:latin typeface="Times New Roman" pitchFamily="18" charset="0"/>
                <a:ea typeface="Times New Roman" pitchFamily="18" charset="0"/>
                <a:cs typeface="Times New Roman" pitchFamily="18" charset="0"/>
              </a:rPr>
              <a:t>            </a:t>
            </a:r>
            <a:endParaRPr lang="en-US" sz="3200" dirty="0" smtClean="0">
              <a:solidFill>
                <a:srgbClr val="FF0066"/>
              </a:solidFill>
              <a:latin typeface="Times New Roman" pitchFamily="18" charset="0"/>
              <a:ea typeface="Times New Roman" pitchFamily="18" charset="0"/>
              <a:cs typeface="Times New Roman" pitchFamily="18"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Amritsar (Raja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Sansi</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a:t>
            </a:r>
            <a:b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b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Delhi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Indira</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Gandhi International)</a:t>
            </a:r>
            <a:endParaRPr kumimoji="0" lang="en-US" sz="20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Mumbai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Chhatrapati</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Shivaji</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a:t>
            </a:r>
            <a:b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b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Chennai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Meenam</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Bakkam</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a:t>
            </a:r>
            <a:b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b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Kolkata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Netaji</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a:t>
            </a:r>
            <a:r>
              <a:rPr kumimoji="0" lang="en-US" sz="2000" i="0" u="none" strike="noStrike" cap="none" normalizeH="0" baseline="0" dirty="0" err="1" smtClean="0">
                <a:ln>
                  <a:noFill/>
                </a:ln>
                <a:solidFill>
                  <a:srgbClr val="0A0A0A"/>
                </a:solidFill>
                <a:effectLst/>
                <a:latin typeface="Times New Roman" pitchFamily="18" charset="0"/>
                <a:ea typeface="Times New Roman" pitchFamily="18" charset="0"/>
                <a:cs typeface="Times New Roman" pitchFamily="18" charset="0"/>
              </a:rPr>
              <a:t>Subhash</a:t>
            </a: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Chandra Bose)</a:t>
            </a:r>
            <a:b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br>
            <a:r>
              <a:rPr kumimoji="0" lang="en-US" sz="2000" i="0" u="none" strike="noStrike" cap="none" normalizeH="0" baseline="0" dirty="0" smtClean="0">
                <a:ln>
                  <a:noFill/>
                </a:ln>
                <a:solidFill>
                  <a:srgbClr val="0A0A0A"/>
                </a:solidFill>
                <a:effectLst/>
                <a:latin typeface="Times New Roman" pitchFamily="18" charset="0"/>
                <a:ea typeface="Times New Roman" pitchFamily="18" charset="0"/>
                <a:cs typeface="Times New Roman" pitchFamily="18" charset="0"/>
              </a:rPr>
              <a:t>			Hyderabad (Rajiv Gandhi)</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dirty="0" smtClean="0">
              <a:solidFill>
                <a:srgbClr val="0A0A0A"/>
              </a:solidFill>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A0A0A"/>
              </a:solidFill>
              <a:effectLst/>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dirty="0" smtClean="0">
              <a:solidFill>
                <a:srgbClr val="0A0A0A"/>
              </a:solidFill>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A0A0A"/>
              </a:solidFill>
              <a:effectLst/>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dirty="0" smtClean="0">
              <a:solidFill>
                <a:srgbClr val="0A0A0A"/>
              </a:solidFill>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A0A0A"/>
              </a:solidFill>
              <a:effectLst/>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dirty="0" smtClean="0">
              <a:solidFill>
                <a:srgbClr val="0A0A0A"/>
              </a:solidFill>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rgbClr val="0A0A0A"/>
              </a:solidFill>
              <a:effectLst/>
              <a:latin typeface="Times New Roman" pitchFamily="18" charset="0"/>
              <a:ea typeface="Tahoma"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b="1" dirty="0" smtClean="0">
              <a:solidFill>
                <a:srgbClr val="0A0A0A"/>
              </a:solidFill>
              <a:latin typeface="Times New Roman" pitchFamily="18" charset="0"/>
              <a:ea typeface="Tahoma" pitchFamily="34" charset="0"/>
              <a:cs typeface="Times New Roman" pitchFamily="18" charset="0"/>
            </a:endParaRPr>
          </a:p>
        </p:txBody>
      </p:sp>
      <p:pic>
        <p:nvPicPr>
          <p:cNvPr id="3" name="Picture 2" descr="C:\Users\user\Pictures\m5.jpg"/>
          <p:cNvPicPr/>
          <p:nvPr/>
        </p:nvPicPr>
        <p:blipFill>
          <a:blip r:embed="rId3" cstate="print"/>
          <a:srcRect/>
          <a:stretch>
            <a:fillRect/>
          </a:stretch>
        </p:blipFill>
        <p:spPr bwMode="auto">
          <a:xfrm>
            <a:off x="3429000" y="3886200"/>
            <a:ext cx="2362200" cy="2362200"/>
          </a:xfrm>
          <a:prstGeom prst="rect">
            <a:avLst/>
          </a:prstGeom>
          <a:noFill/>
          <a:ln w="9525">
            <a:noFill/>
            <a:miter lim="800000"/>
            <a:headEnd/>
            <a:tailEnd/>
          </a:ln>
        </p:spPr>
      </p:pic>
      <p:sp>
        <p:nvSpPr>
          <p:cNvPr id="5" name="Rectangle 4"/>
          <p:cNvSpPr/>
          <p:nvPr/>
        </p:nvSpPr>
        <p:spPr>
          <a:xfrm>
            <a:off x="3429000" y="5562600"/>
            <a:ext cx="1900109" cy="276999"/>
          </a:xfrm>
          <a:prstGeom prst="rect">
            <a:avLst/>
          </a:prstGeom>
        </p:spPr>
        <p:txBody>
          <a:bodyPr wrap="square">
            <a:spAutoFit/>
          </a:bodyPr>
          <a:lstStyle/>
          <a:p>
            <a:r>
              <a:rPr lang="en-US" sz="1200" dirty="0" smtClean="0">
                <a:solidFill>
                  <a:srgbClr val="FF0000"/>
                </a:solidFill>
                <a:latin typeface="Times New Roman" pitchFamily="18" charset="0"/>
                <a:cs typeface="Times New Roman" pitchFamily="18" charset="0"/>
              </a:rPr>
              <a:t>          Dr K.S.KANNAN</a:t>
            </a:r>
            <a:endParaRPr lang="en-US" sz="1200" dirty="0"/>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5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04800" y="457200"/>
            <a:ext cx="85344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742950" algn="l"/>
                <a:tab pos="914400" algn="l"/>
              </a:tabLst>
            </a:pPr>
            <a:r>
              <a:rPr kumimoji="0" lang="en-US" sz="32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                      National Highways</a:t>
            </a:r>
            <a:endParaRPr kumimoji="0" lang="en-US" sz="3200"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742950" algn="l"/>
                <a:tab pos="9144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Golden Quadrilateral (Delhi-Mumbai-Chennai-Kolkata)</a:t>
            </a:r>
          </a:p>
          <a:p>
            <a:pPr marL="0" marR="0" lvl="0" indent="0" algn="l" defTabSz="914400" rtl="0" eaLnBrk="0" fontAlgn="base" latinLnBrk="0" hangingPunct="0">
              <a:lnSpc>
                <a:spcPct val="100000"/>
              </a:lnSpc>
              <a:spcBef>
                <a:spcPct val="0"/>
              </a:spcBef>
              <a:spcAft>
                <a:spcPct val="0"/>
              </a:spcAft>
              <a:buClrTx/>
              <a:buSzTx/>
              <a:tabLst>
                <a:tab pos="742950" algn="l"/>
                <a:tab pos="9144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North-South Corridor (Srinagar to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Kanyakumari</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tab pos="742950" algn="l"/>
                <a:tab pos="9144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East-West Corridor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Silchar</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Porbandar</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tab pos="742950" algn="l"/>
                <a:tab pos="9144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National Highway 1 (Delhi to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Attari</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tabLst>
                <a:tab pos="742950" algn="l"/>
                <a:tab pos="9144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National Highway 2 (Delhi to Kolkata)</a:t>
            </a:r>
          </a:p>
          <a:p>
            <a:pPr marL="0" marR="0" lvl="0" indent="0" algn="l" defTabSz="914400" rtl="0" eaLnBrk="0" fontAlgn="base" latinLnBrk="0" hangingPunct="0">
              <a:lnSpc>
                <a:spcPct val="100000"/>
              </a:lnSpc>
              <a:spcBef>
                <a:spcPct val="0"/>
              </a:spcBef>
              <a:spcAft>
                <a:spcPct val="0"/>
              </a:spcAft>
              <a:buClrTx/>
              <a:buSzTx/>
              <a:tabLst>
                <a:tab pos="742950" algn="l"/>
                <a:tab pos="9144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National Highway 7 (Varanasi to </a:t>
            </a:r>
            <a:r>
              <a:rPr kumimoji="0" lang="en-US"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Kanyakumari</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lang="en-US" sz="1200" dirty="0" smtClean="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742950" algn="l"/>
                <a:tab pos="914400" algn="l"/>
              </a:tabLst>
            </a:pPr>
            <a:endPar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l"/>
                <a:tab pos="914400" algn="l"/>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 name="Picture 2" descr="https://i.pinimg.com/736x/47/57/1f/47571f845f90c9586a433c1b1a93c422.jpg"/>
          <p:cNvPicPr/>
          <p:nvPr/>
        </p:nvPicPr>
        <p:blipFill>
          <a:blip r:embed="rId3" cstate="print">
            <a:lum/>
          </a:blip>
          <a:srcRect/>
          <a:stretch>
            <a:fillRect/>
          </a:stretch>
        </p:blipFill>
        <p:spPr bwMode="auto">
          <a:xfrm>
            <a:off x="2819400" y="3048000"/>
            <a:ext cx="2971800" cy="2895600"/>
          </a:xfrm>
          <a:prstGeom prst="rect">
            <a:avLst/>
          </a:prstGeom>
          <a:noFill/>
          <a:ln w="9525">
            <a:noFill/>
            <a:miter lim="800000"/>
            <a:headEnd/>
            <a:tailEnd/>
          </a:ln>
        </p:spPr>
      </p:pic>
      <p:sp>
        <p:nvSpPr>
          <p:cNvPr id="4" name="Rectangle 3"/>
          <p:cNvSpPr/>
          <p:nvPr/>
        </p:nvSpPr>
        <p:spPr>
          <a:xfrm>
            <a:off x="5181600" y="5943600"/>
            <a:ext cx="1900109"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       Dr K.S.KANNAN</a:t>
            </a:r>
            <a:endParaRPr lang="en-US" sz="1400" b="1"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1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i.pinimg.com/736x/75/2e/09/752e09f014932daba46201bcb5f35ed8.jpg"/>
          <p:cNvPicPr/>
          <p:nvPr/>
        </p:nvPicPr>
        <p:blipFill>
          <a:blip r:embed="rId2" cstate="print"/>
          <a:srcRect/>
          <a:stretch>
            <a:fillRect/>
          </a:stretch>
        </p:blipFill>
        <p:spPr bwMode="auto">
          <a:xfrm>
            <a:off x="1219200" y="762000"/>
            <a:ext cx="7315200" cy="5181600"/>
          </a:xfrm>
          <a:prstGeom prst="rect">
            <a:avLst/>
          </a:prstGeom>
          <a:noFill/>
          <a:ln w="9525">
            <a:noFill/>
            <a:miter lim="800000"/>
            <a:headEnd/>
            <a:tailEnd/>
          </a:ln>
        </p:spPr>
      </p:pic>
      <p:sp>
        <p:nvSpPr>
          <p:cNvPr id="3" name="Rectangle 2"/>
          <p:cNvSpPr/>
          <p:nvPr/>
        </p:nvSpPr>
        <p:spPr>
          <a:xfrm>
            <a:off x="1447800" y="5181600"/>
            <a:ext cx="2133600" cy="369332"/>
          </a:xfrm>
          <a:prstGeom prst="rect">
            <a:avLst/>
          </a:prstGeom>
        </p:spPr>
        <p:txBody>
          <a:bodyPr wrap="square">
            <a:spAutoFit/>
          </a:bodyPr>
          <a:lstStyle/>
          <a:p>
            <a:r>
              <a:rPr lang="en-US" b="1" dirty="0" smtClean="0">
                <a:solidFill>
                  <a:schemeClr val="bg1"/>
                </a:solidFill>
                <a:latin typeface="Times New Roman" pitchFamily="18" charset="0"/>
                <a:cs typeface="Times New Roman" pitchFamily="18" charset="0"/>
              </a:rPr>
              <a:t>   Dr K.S.KANNAN</a:t>
            </a:r>
            <a:endParaRPr lang="en-US" b="1" dirty="0">
              <a:solidFill>
                <a:schemeClr val="bg1"/>
              </a:solidFill>
            </a:endParaRPr>
          </a:p>
        </p:txBody>
      </p:sp>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838200" y="763231"/>
            <a:ext cx="7086600"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00CC00"/>
                </a:solidFill>
                <a:effectLst/>
                <a:latin typeface="Times New Roman" pitchFamily="18" charset="0"/>
                <a:ea typeface="Times New Roman" pitchFamily="18" charset="0"/>
                <a:cs typeface="Times New Roman" pitchFamily="18" charset="0"/>
              </a:rPr>
              <a:t>Golden quadrilateral Super Highway</a:t>
            </a: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b="1"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his may contain: the route map for india with all its major cities and towns in blue, on a white background"/>
          <p:cNvPicPr/>
          <p:nvPr/>
        </p:nvPicPr>
        <p:blipFill>
          <a:blip r:embed="rId3" cstate="print"/>
          <a:srcRect/>
          <a:stretch>
            <a:fillRect/>
          </a:stretch>
        </p:blipFill>
        <p:spPr bwMode="auto">
          <a:xfrm>
            <a:off x="2362201" y="1676402"/>
            <a:ext cx="4419600" cy="4267199"/>
          </a:xfrm>
          <a:prstGeom prst="rect">
            <a:avLst/>
          </a:prstGeom>
          <a:noFill/>
          <a:ln w="9525">
            <a:noFill/>
            <a:miter lim="800000"/>
            <a:headEnd/>
            <a:tailEnd/>
          </a:ln>
        </p:spPr>
      </p:pic>
      <p:sp>
        <p:nvSpPr>
          <p:cNvPr id="4" name="Rectangle 3"/>
          <p:cNvSpPr/>
          <p:nvPr/>
        </p:nvSpPr>
        <p:spPr>
          <a:xfrm>
            <a:off x="4572000" y="5486400"/>
            <a:ext cx="1900109"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Dr K.S.KANNAN</a:t>
            </a:r>
            <a:endParaRPr lang="en-US" sz="1400" b="1"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533400"/>
            <a:ext cx="2659702" cy="584775"/>
          </a:xfrm>
          <a:prstGeom prst="rect">
            <a:avLst/>
          </a:prstGeom>
        </p:spPr>
        <p:txBody>
          <a:bodyPr wrap="none">
            <a:spAutoFit/>
          </a:bodyPr>
          <a:lstStyle/>
          <a:p>
            <a:r>
              <a:rPr lang="en-US" sz="3200" dirty="0" smtClean="0">
                <a:solidFill>
                  <a:srgbClr val="0000FF"/>
                </a:solidFill>
                <a:latin typeface="Times New Roman" pitchFamily="18" charset="0"/>
                <a:cs typeface="Times New Roman" pitchFamily="18" charset="0"/>
              </a:rPr>
              <a:t>Railway Zones</a:t>
            </a:r>
            <a:endParaRPr lang="en-US" sz="3200" dirty="0">
              <a:solidFill>
                <a:srgbClr val="0000FF"/>
              </a:solidFill>
              <a:latin typeface="Times New Roman" pitchFamily="18" charset="0"/>
              <a:cs typeface="Times New Roman" pitchFamily="18" charset="0"/>
            </a:endParaRPr>
          </a:p>
        </p:txBody>
      </p:sp>
      <p:pic>
        <p:nvPicPr>
          <p:cNvPr id="3" name="Picture 2" descr="Why are the Indian railways divided into different zones? - Quora"/>
          <p:cNvPicPr/>
          <p:nvPr/>
        </p:nvPicPr>
        <p:blipFill>
          <a:blip r:embed="rId3" cstate="print"/>
          <a:srcRect/>
          <a:stretch>
            <a:fillRect/>
          </a:stretch>
        </p:blipFill>
        <p:spPr bwMode="auto">
          <a:xfrm>
            <a:off x="2743200" y="1371600"/>
            <a:ext cx="4648200" cy="4495800"/>
          </a:xfrm>
          <a:prstGeom prst="rect">
            <a:avLst/>
          </a:prstGeom>
          <a:noFill/>
          <a:ln w="9525">
            <a:noFill/>
            <a:miter lim="800000"/>
            <a:headEnd/>
            <a:tailEnd/>
          </a:ln>
        </p:spPr>
      </p:pic>
      <p:sp>
        <p:nvSpPr>
          <p:cNvPr id="4" name="Rectangle 3"/>
          <p:cNvSpPr/>
          <p:nvPr/>
        </p:nvSpPr>
        <p:spPr>
          <a:xfrm>
            <a:off x="5029200" y="5410200"/>
            <a:ext cx="2057401" cy="307777"/>
          </a:xfrm>
          <a:prstGeom prst="rect">
            <a:avLst/>
          </a:prstGeom>
        </p:spPr>
        <p:txBody>
          <a:bodyPr wrap="square">
            <a:spAutoFit/>
          </a:bodyPr>
          <a:lstStyle/>
          <a:p>
            <a:r>
              <a:rPr lang="en-US" sz="1400" b="1" dirty="0" smtClean="0">
                <a:solidFill>
                  <a:srgbClr val="0000FF"/>
                </a:solidFill>
                <a:latin typeface="Times New Roman" pitchFamily="18" charset="0"/>
                <a:cs typeface="Times New Roman" pitchFamily="18" charset="0"/>
              </a:rPr>
              <a:t>Dr K.S.KANNAN</a:t>
            </a:r>
            <a:endParaRPr lang="en-US" sz="1400" b="1" dirty="0">
              <a:solidFill>
                <a:srgbClr val="0000FF"/>
              </a:solidFill>
            </a:endParaRPr>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7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ChangeArrowheads="1"/>
          </p:cNvSpPr>
          <p:nvPr/>
        </p:nvSpPr>
        <p:spPr bwMode="auto">
          <a:xfrm>
            <a:off x="685800" y="393480"/>
            <a:ext cx="7848600" cy="5724644"/>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3333CC"/>
                </a:solidFill>
                <a:effectLst/>
                <a:latin typeface="Times New Roman" pitchFamily="18" charset="0"/>
                <a:ea typeface="Times New Roman" pitchFamily="18" charset="0"/>
                <a:cs typeface="Times New Roman" pitchFamily="18" charset="0"/>
              </a:rPr>
              <a:t>Minerals and  Industries</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Coal- Jharkhand, Chhattisgarh,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Odisha</a:t>
            </a:r>
            <a:endPar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Iron-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Odisha</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Chhattisgarh, Karnataka</a:t>
            </a:r>
            <a:endParaRPr lang="en-US" sz="2400" dirty="0" smtClean="0">
              <a:latin typeface="Times New Roman" pitchFamily="18" charset="0"/>
              <a:ea typeface="Tahoma" pitchFamily="34"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Bauxite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Odisha</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Gujarat)</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Bhilai</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(Steel Plant)</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Rourkela (Steel Plant)</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Durgapur (Steel Plant)</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Bokaro</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(Steel Plant)</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Raniganj</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(Coalfield)</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Jharia</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(Coalfield)</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Mumbai Port</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Chennai Port</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Ganga</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River</a:t>
            </a:r>
          </a:p>
          <a:p>
            <a:pPr marL="457200" marR="0" lvl="1" indent="0" algn="l" defTabSz="914400" rtl="0" eaLnBrk="0" fontAlgn="base" latinLnBrk="0" hangingPunct="0">
              <a:lnSpc>
                <a:spcPct val="100000"/>
              </a:lnSpc>
              <a:spcBef>
                <a:spcPct val="0"/>
              </a:spcBef>
              <a:spcAft>
                <a:spcPct val="0"/>
              </a:spcAft>
              <a:buClrTx/>
              <a:buSzPct val="100000"/>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Himalayas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5410200" y="5257801"/>
            <a:ext cx="2357309"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Dr  K.S.KANNAN</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ksgindia.com/images/blogs/2024-01-01-Distribution-of-Key-Industries-in-india2.png"/>
          <p:cNvPicPr/>
          <p:nvPr/>
        </p:nvPicPr>
        <p:blipFill>
          <a:blip r:embed="rId2" cstate="print"/>
          <a:srcRect/>
          <a:stretch>
            <a:fillRect/>
          </a:stretch>
        </p:blipFill>
        <p:spPr bwMode="auto">
          <a:xfrm>
            <a:off x="1752602" y="762000"/>
            <a:ext cx="5867399" cy="5257800"/>
          </a:xfrm>
          <a:prstGeom prst="rect">
            <a:avLst/>
          </a:prstGeom>
          <a:noFill/>
          <a:ln w="9525">
            <a:noFill/>
            <a:miter lim="800000"/>
            <a:headEnd/>
            <a:tailEnd/>
          </a:ln>
        </p:spPr>
      </p:pic>
      <p:sp>
        <p:nvSpPr>
          <p:cNvPr id="3" name="Rectangle 2"/>
          <p:cNvSpPr/>
          <p:nvPr/>
        </p:nvSpPr>
        <p:spPr>
          <a:xfrm>
            <a:off x="4495800" y="5257800"/>
            <a:ext cx="2052509" cy="307777"/>
          </a:xfrm>
          <a:prstGeom prst="rect">
            <a:avLst/>
          </a:prstGeom>
        </p:spPr>
        <p:txBody>
          <a:bodyPr wrap="square">
            <a:spAutoFit/>
          </a:bodyPr>
          <a:lstStyle/>
          <a:p>
            <a:r>
              <a:rPr lang="en-US" sz="1400" dirty="0" smtClean="0">
                <a:solidFill>
                  <a:srgbClr val="FF0000"/>
                </a:solidFill>
                <a:latin typeface="Times New Roman" pitchFamily="18" charset="0"/>
                <a:cs typeface="Times New Roman" pitchFamily="18" charset="0"/>
              </a:rPr>
              <a:t>Dr K.S.KANNAN</a:t>
            </a:r>
            <a:endParaRPr lang="en-US" sz="1400" dirty="0">
              <a:solidFill>
                <a:srgbClr val="FF0000"/>
              </a:solidFill>
            </a:endParaRPr>
          </a:p>
        </p:txBody>
      </p:sp>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1905000" y="533400"/>
            <a:ext cx="4953000" cy="5791200"/>
          </a:xfrm>
          <a:prstGeom prst="rect">
            <a:avLst/>
          </a:prstGeom>
        </p:spPr>
      </p:pic>
      <p:sp>
        <p:nvSpPr>
          <p:cNvPr id="3" name="Rectangle 2"/>
          <p:cNvSpPr/>
          <p:nvPr/>
        </p:nvSpPr>
        <p:spPr>
          <a:xfrm>
            <a:off x="4800600" y="1524000"/>
            <a:ext cx="1976309"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Dr K.S.KANNAN</a:t>
            </a:r>
            <a:endParaRPr lang="en-US" sz="1400" b="1" dirty="0"/>
          </a:p>
        </p:txBody>
      </p:sp>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685800" y="381002"/>
            <a:ext cx="7848600" cy="5816977"/>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742950" algn="l"/>
              </a:tabLst>
            </a:pPr>
            <a:r>
              <a:rPr kumimoji="0" lang="en-US" sz="3200" b="1" i="0" u="none" strike="noStrike" cap="none" normalizeH="0" baseline="0" dirty="0" smtClean="0">
                <a:ln>
                  <a:noFill/>
                </a:ln>
                <a:solidFill>
                  <a:srgbClr val="FF33CC"/>
                </a:solidFill>
                <a:effectLst/>
                <a:latin typeface="Times New Roman" pitchFamily="18" charset="0"/>
                <a:ea typeface="Calibri" pitchFamily="34" charset="0"/>
                <a:cs typeface="Times New Roman" pitchFamily="18" charset="0"/>
              </a:rPr>
              <a:t>The Making of Global World</a:t>
            </a:r>
            <a:endParaRPr kumimoji="0" lang="en-US" sz="3200" b="0" i="0" u="none" strike="noStrike" cap="none" normalizeH="0" baseline="0" dirty="0" smtClean="0">
              <a:ln>
                <a:noFill/>
              </a:ln>
              <a:solidFill>
                <a:srgbClr val="FF33CC"/>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457200" algn="l"/>
                <a:tab pos="742950" algn="l"/>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Important Trade Routes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Silk Route (Asia-Europe)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Spice Trade (India-South East Asia-Europe)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Slave Trade Route (Africa-Americas-Europe)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Triangular Trade (Europe-Africa-America)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lang="en-US" sz="2000" dirty="0" smtClean="0">
                <a:latin typeface="Times New Roman" pitchFamily="18" charset="0"/>
                <a:ea typeface="Times New Roman" pitchFamily="18" charset="0"/>
                <a:cs typeface="Times New Roman" pitchFamily="18" charset="0"/>
              </a:rPr>
              <a:t>	I</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ndustrial Centers in Europe (Manchester, London)</a:t>
            </a:r>
            <a:endPar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57200" algn="l"/>
                <a:tab pos="74295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Colonial Connections</a:t>
            </a: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British Colonies: India, Australia, Africa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Portuguese: Goa, Brazil, parts of Africa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Dutch: Indonesia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French: Indo-China, Pondicherry, parts of Africa</a:t>
            </a:r>
            <a:endPar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457200" algn="l"/>
                <a:tab pos="74295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Key Commodities of Global Trade</a:t>
            </a: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Opium (India-China)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Tea (China, India)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Sugar (Caribbean)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Cotton &amp; Textiles (India, Britain)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Gold/Silver (Latin America</a:t>
            </a:r>
            <a:r>
              <a:rPr kumimoji="0" lang="en-US" sz="20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Europe-Asia)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5029200" y="914400"/>
            <a:ext cx="2209800" cy="307777"/>
          </a:xfrm>
          <a:prstGeom prst="rect">
            <a:avLst/>
          </a:prstGeom>
        </p:spPr>
        <p:txBody>
          <a:bodyPr wrap="square">
            <a:spAutoFit/>
          </a:bodyPr>
          <a:lstStyle/>
          <a:p>
            <a:pPr algn="r"/>
            <a:r>
              <a:rPr lang="en-US" sz="1400" b="1" dirty="0" smtClean="0">
                <a:solidFill>
                  <a:srgbClr val="002060"/>
                </a:solidFill>
                <a:latin typeface="Times New Roman" pitchFamily="18" charset="0"/>
                <a:cs typeface="Times New Roman" pitchFamily="18" charset="0"/>
              </a:rPr>
              <a:t>Dr  K.S.KANNAN</a:t>
            </a:r>
            <a:endParaRPr lang="en-US" sz="1400" b="1" dirty="0">
              <a:solidFill>
                <a:srgbClr val="002060"/>
              </a:solidFill>
            </a:endParaRP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5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 Map, Large HD Image World Map"/>
          <p:cNvPicPr/>
          <p:nvPr/>
        </p:nvPicPr>
        <p:blipFill>
          <a:blip r:embed="rId2" cstate="print"/>
          <a:srcRect/>
          <a:stretch>
            <a:fillRect/>
          </a:stretch>
        </p:blipFill>
        <p:spPr bwMode="auto">
          <a:xfrm>
            <a:off x="304800" y="609600"/>
            <a:ext cx="8382000" cy="5562600"/>
          </a:xfrm>
          <a:prstGeom prst="rect">
            <a:avLst/>
          </a:prstGeom>
          <a:noFill/>
          <a:ln w="9525">
            <a:noFill/>
            <a:miter lim="800000"/>
            <a:headEnd/>
            <a:tailEnd/>
          </a:ln>
        </p:spPr>
      </p:pic>
      <p:sp>
        <p:nvSpPr>
          <p:cNvPr id="3" name="Rectangle 2"/>
          <p:cNvSpPr/>
          <p:nvPr/>
        </p:nvSpPr>
        <p:spPr>
          <a:xfrm>
            <a:off x="457200" y="5486400"/>
            <a:ext cx="2281109"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 </a:t>
            </a:r>
            <a:r>
              <a:rPr lang="en-US" sz="1400" b="1" dirty="0" smtClean="0">
                <a:solidFill>
                  <a:srgbClr val="002060"/>
                </a:solidFill>
                <a:latin typeface="Times New Roman" pitchFamily="18" charset="0"/>
                <a:cs typeface="Times New Roman" pitchFamily="18" charset="0"/>
              </a:rPr>
              <a:t>Dr K.S.KANNAN</a:t>
            </a:r>
            <a:endParaRPr lang="en-US" sz="1400" b="1" dirty="0">
              <a:solidFill>
                <a:srgbClr val="002060"/>
              </a:solidFill>
            </a:endParaRPr>
          </a:p>
        </p:txBody>
      </p:sp>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33400" y="609600"/>
            <a:ext cx="7924800" cy="5755422"/>
          </a:xfrm>
          <a:prstGeom prst="rect">
            <a:avLst/>
          </a:prstGeom>
          <a:noFill/>
          <a:ln w="9525">
            <a:noFill/>
            <a:miter lim="800000"/>
            <a:headEnd/>
            <a:tailEnd/>
          </a:ln>
          <a:effectLst/>
        </p:spPr>
        <p:txBody>
          <a:bodyPr vert="horz" wrap="square" lIns="57132"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tab pos="457200" algn="l"/>
                <a:tab pos="742950" algn="l"/>
              </a:tabLst>
            </a:pPr>
            <a:r>
              <a:rPr kumimoji="0" lang="en-US"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       INDIA AND WORLD MAP PRACTICE BOOK</a:t>
            </a:r>
          </a:p>
          <a:p>
            <a:pPr marL="0" marR="0" lvl="0" indent="0" algn="ctr" defTabSz="914400" rtl="0" eaLnBrk="1" fontAlgn="base" latinLnBrk="0" hangingPunct="1">
              <a:lnSpc>
                <a:spcPct val="100000"/>
              </a:lnSpc>
              <a:spcBef>
                <a:spcPct val="0"/>
              </a:spcBef>
              <a:spcAft>
                <a:spcPct val="0"/>
              </a:spcAft>
              <a:buClrTx/>
              <a:buSzTx/>
              <a:tabLst>
                <a:tab pos="457200" algn="l"/>
                <a:tab pos="742950" algn="l"/>
              </a:tabLst>
            </a:pPr>
            <a:r>
              <a:rPr kumimoji="0" lang="en-US" sz="2400" b="1" i="0" u="none" strike="noStrike" cap="none" normalizeH="0" baseline="0" dirty="0" smtClean="0">
                <a:ln>
                  <a:noFill/>
                </a:ln>
                <a:solidFill>
                  <a:srgbClr val="505050"/>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rgbClr val="0033CC"/>
                </a:solidFill>
                <a:effectLst/>
                <a:latin typeface="Times New Roman" pitchFamily="18" charset="0"/>
                <a:ea typeface="Times New Roman" pitchFamily="18" charset="0"/>
                <a:cs typeface="Times New Roman" pitchFamily="18" charset="0"/>
              </a:rPr>
              <a:t>8 Mark Map Points  for 10</a:t>
            </a:r>
            <a:r>
              <a:rPr kumimoji="0" lang="en-US" sz="2400" b="1" i="0" u="none" strike="noStrike" cap="none" normalizeH="0" baseline="30000" dirty="0" smtClean="0">
                <a:ln>
                  <a:noFill/>
                </a:ln>
                <a:solidFill>
                  <a:srgbClr val="0033CC"/>
                </a:solidFill>
                <a:effectLst/>
                <a:latin typeface="Times New Roman" pitchFamily="18" charset="0"/>
                <a:ea typeface="Times New Roman" pitchFamily="18" charset="0"/>
                <a:cs typeface="Times New Roman" pitchFamily="18" charset="0"/>
              </a:rPr>
              <a:t>th</a:t>
            </a:r>
            <a:r>
              <a:rPr kumimoji="0" lang="en-US" sz="2400" b="1" i="0" u="none" strike="noStrike" cap="none" normalizeH="0" baseline="0" dirty="0" smtClean="0">
                <a:ln>
                  <a:noFill/>
                </a:ln>
                <a:solidFill>
                  <a:srgbClr val="0033CC"/>
                </a:solidFill>
                <a:effectLst/>
                <a:latin typeface="Times New Roman" pitchFamily="18" charset="0"/>
                <a:ea typeface="Times New Roman" pitchFamily="18" charset="0"/>
                <a:cs typeface="Times New Roman" pitchFamily="18" charset="0"/>
              </a:rPr>
              <a:t>  Class)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457200" algn="l"/>
                <a:tab pos="742950" algn="l"/>
              </a:tabLst>
            </a:pPr>
            <a:r>
              <a:rPr lang="en-US" sz="2000" dirty="0" smtClean="0">
                <a:latin typeface="Times New Roman" pitchFamily="18" charset="0"/>
                <a:ea typeface="Calibri" pitchFamily="34" charset="0"/>
                <a:cs typeface="Times New Roman" pitchFamily="18" charset="0"/>
              </a:rPr>
              <a:t>			</a:t>
            </a:r>
            <a:r>
              <a:rPr kumimoji="0" lang="en-US" sz="20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How to Answer 4+4= 8 Mark Map Questions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Always use a Pencil /Pen for marking and labeling</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Write labels in clear, neat handwriting</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Place labels outside the map with neat lines</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Check spelling carefully marks is cut for wrong spelling</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Revise the 10 most important places every day</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Practice previous years</a:t>
            </a:r>
            <a:r>
              <a:rPr kumimoji="0" lang="en-US"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map questions on blank maps </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Mark at least 5 practice maps before the exam.</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Quick Revision (10 Important Places)</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Previous Years</a:t>
            </a:r>
            <a:r>
              <a:rPr kumimoji="0" lang="en-US" sz="20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Map Questions</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Practice Worksheets</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Tips to Score Full Marks</a:t>
            </a:r>
            <a:endParaRPr lang="en-US" sz="2000" dirty="0" smtClean="0">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Student Practice Pages</a:t>
            </a:r>
            <a:endParaRPr lang="en-US" sz="2000" dirty="0" smtClean="0">
              <a:latin typeface="Arial" pitchFamily="34" charset="0"/>
              <a:cs typeface="Arial" pitchFamily="34" charset="0"/>
            </a:endParaRPr>
          </a:p>
          <a:p>
            <a:pPr eaLnBrk="0" fontAlgn="base" hangingPunct="0">
              <a:spcBef>
                <a:spcPct val="0"/>
              </a:spcBef>
              <a:spcAft>
                <a:spcPct val="0"/>
              </a:spcAft>
              <a:buFont typeface="Wingdings" pitchFamily="2" charset="2"/>
              <a:buChar char="§"/>
              <a:tabLst>
                <a:tab pos="457200" algn="l"/>
                <a:tab pos="742950" algn="l"/>
              </a:tabLst>
            </a:pPr>
            <a:r>
              <a:rPr kumimoji="0" lang="en-US" sz="2000"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Map questions are sure-shot scoring</a:t>
            </a:r>
          </a:p>
          <a:p>
            <a:pPr eaLnBrk="0" fontAlgn="base" hangingPunct="0">
              <a:spcBef>
                <a:spcPct val="0"/>
              </a:spcBef>
              <a:spcAft>
                <a:spcPct val="0"/>
              </a:spcAft>
              <a:tabLst>
                <a:tab pos="457200" algn="l"/>
                <a:tab pos="742950" algn="l"/>
              </a:tabLst>
            </a:pPr>
            <a:r>
              <a:rPr lang="en-US" sz="2000" dirty="0" smtClean="0">
                <a:latin typeface="Times New Roman" pitchFamily="18" charset="0"/>
                <a:cs typeface="Times New Roman" pitchFamily="18" charset="0"/>
              </a:rPr>
              <a:t>								</a:t>
            </a:r>
            <a:r>
              <a:rPr lang="en-US" sz="1400" b="1" dirty="0" smtClean="0">
                <a:solidFill>
                  <a:srgbClr val="FF0000"/>
                </a:solidFill>
                <a:latin typeface="Times New Roman" pitchFamily="18" charset="0"/>
                <a:cs typeface="Times New Roman" pitchFamily="18" charset="0"/>
              </a:rPr>
              <a:t>Dr K .S. KANNAN</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advTm="898">
    <p:wedg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 Resolution World Map"/>
          <p:cNvPicPr/>
          <p:nvPr/>
        </p:nvPicPr>
        <p:blipFill>
          <a:blip r:embed="rId2" cstate="print"/>
          <a:srcRect/>
          <a:stretch>
            <a:fillRect/>
          </a:stretch>
        </p:blipFill>
        <p:spPr bwMode="auto">
          <a:xfrm>
            <a:off x="533400" y="914400"/>
            <a:ext cx="8001000" cy="5029200"/>
          </a:xfrm>
          <a:prstGeom prst="rect">
            <a:avLst/>
          </a:prstGeom>
          <a:noFill/>
          <a:ln w="9525">
            <a:noFill/>
            <a:miter lim="800000"/>
            <a:headEnd/>
            <a:tailEnd/>
          </a:ln>
        </p:spPr>
      </p:pic>
      <p:sp>
        <p:nvSpPr>
          <p:cNvPr id="3" name="Rectangle 2"/>
          <p:cNvSpPr/>
          <p:nvPr/>
        </p:nvSpPr>
        <p:spPr>
          <a:xfrm>
            <a:off x="990600" y="5334000"/>
            <a:ext cx="1752600" cy="307777"/>
          </a:xfrm>
          <a:prstGeom prst="rect">
            <a:avLst/>
          </a:prstGeom>
        </p:spPr>
        <p:txBody>
          <a:bodyPr wrap="square">
            <a:spAutoFit/>
          </a:bodyPr>
          <a:lstStyle/>
          <a:p>
            <a:r>
              <a:rPr lang="en-US" sz="1400" b="1" dirty="0" smtClean="0">
                <a:solidFill>
                  <a:srgbClr val="FF0066"/>
                </a:solidFill>
                <a:latin typeface="Times New Roman" pitchFamily="18" charset="0"/>
                <a:cs typeface="Times New Roman" pitchFamily="18" charset="0"/>
              </a:rPr>
              <a:t>Dr K.S.KANNAN</a:t>
            </a:r>
            <a:endParaRPr lang="en-US" sz="1400" b="1" dirty="0">
              <a:solidFill>
                <a:srgbClr val="FF0066"/>
              </a:solidFill>
            </a:endParaRPr>
          </a:p>
        </p:txBody>
      </p:sp>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3352800" y="455714"/>
            <a:ext cx="3581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145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3333CC"/>
                </a:solidFill>
                <a:effectLst/>
                <a:latin typeface="Times New Roman" pitchFamily="18" charset="0"/>
                <a:ea typeface="Calibri" pitchFamily="34" charset="0"/>
                <a:cs typeface="Times New Roman" pitchFamily="18" charset="0"/>
              </a:rPr>
              <a:t>Trade Routes </a:t>
            </a:r>
            <a:endParaRPr kumimoji="0" lang="en-US" sz="3200" b="0" i="0" u="none" strike="noStrike" cap="none" normalizeH="0" baseline="0" dirty="0" smtClean="0">
              <a:ln>
                <a:noFill/>
              </a:ln>
              <a:solidFill>
                <a:srgbClr val="3333CC"/>
              </a:solidFill>
              <a:effectLst/>
              <a:latin typeface="Arial" pitchFamily="34" charset="0"/>
              <a:cs typeface="Arial" pitchFamily="34" charset="0"/>
            </a:endParaRPr>
          </a:p>
        </p:txBody>
      </p:sp>
      <p:pic>
        <p:nvPicPr>
          <p:cNvPr id="3" name="Picture 2" descr="https://temp-public-img-folder.s3.amazonaws.com/sathee.prutor.images/sathee_image/https___cdn_mathpix_com_cropped_2024_01_22_ed21c933942a98e4e90dg-575_jpg_height_952_width_1477_top_left_y_1508_top_left_x_172.jpg"/>
          <p:cNvPicPr/>
          <p:nvPr/>
        </p:nvPicPr>
        <p:blipFill>
          <a:blip r:embed="rId2" cstate="print">
            <a:lum bright="10000" contrast="-10000"/>
          </a:blip>
          <a:srcRect/>
          <a:stretch>
            <a:fillRect/>
          </a:stretch>
        </p:blipFill>
        <p:spPr bwMode="auto">
          <a:xfrm>
            <a:off x="1143003" y="1143002"/>
            <a:ext cx="6857999" cy="4267199"/>
          </a:xfrm>
          <a:prstGeom prst="rect">
            <a:avLst/>
          </a:prstGeom>
          <a:noFill/>
          <a:ln w="9525">
            <a:noFill/>
            <a:miter lim="800000"/>
            <a:headEnd/>
            <a:tailEnd/>
          </a:ln>
        </p:spPr>
      </p:pic>
      <p:sp>
        <p:nvSpPr>
          <p:cNvPr id="4" name="Rectangle 3"/>
          <p:cNvSpPr/>
          <p:nvPr/>
        </p:nvSpPr>
        <p:spPr>
          <a:xfrm>
            <a:off x="3581400" y="4495800"/>
            <a:ext cx="2128709"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Dr K.S.KANNAN</a:t>
            </a:r>
            <a:endParaRPr lang="en-US" sz="1400" b="1" dirty="0"/>
          </a:p>
        </p:txBody>
      </p:sp>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y Project: Trade Routes"/>
          <p:cNvPicPr/>
          <p:nvPr/>
        </p:nvPicPr>
        <p:blipFill>
          <a:blip r:embed="rId2" cstate="print"/>
          <a:srcRect/>
          <a:stretch>
            <a:fillRect/>
          </a:stretch>
        </p:blipFill>
        <p:spPr bwMode="auto">
          <a:xfrm>
            <a:off x="838200" y="685802"/>
            <a:ext cx="7391400" cy="5486399"/>
          </a:xfrm>
          <a:prstGeom prst="rect">
            <a:avLst/>
          </a:prstGeom>
          <a:noFill/>
          <a:ln w="9525">
            <a:noFill/>
            <a:miter lim="800000"/>
            <a:headEnd/>
            <a:tailEnd/>
          </a:ln>
        </p:spPr>
      </p:pic>
      <p:sp>
        <p:nvSpPr>
          <p:cNvPr id="4" name="Rectangle 3"/>
          <p:cNvSpPr/>
          <p:nvPr/>
        </p:nvSpPr>
        <p:spPr>
          <a:xfrm>
            <a:off x="6172200" y="4953000"/>
            <a:ext cx="1900109" cy="307777"/>
          </a:xfrm>
          <a:prstGeom prst="rect">
            <a:avLst/>
          </a:prstGeom>
        </p:spPr>
        <p:txBody>
          <a:bodyPr wrap="square">
            <a:spAutoFit/>
          </a:bodyPr>
          <a:lstStyle/>
          <a:p>
            <a:r>
              <a:rPr lang="en-US" sz="1400" dirty="0" smtClean="0">
                <a:solidFill>
                  <a:srgbClr val="FF0000"/>
                </a:solidFill>
                <a:latin typeface="Times New Roman" pitchFamily="18" charset="0"/>
                <a:cs typeface="Times New Roman" pitchFamily="18" charset="0"/>
              </a:rPr>
              <a:t>Dr K.S.KANNAN</a:t>
            </a:r>
            <a:endParaRPr lang="en-US" sz="1400" dirty="0"/>
          </a:p>
        </p:txBody>
      </p:sp>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571130"/>
            <a:ext cx="8001000" cy="5863144"/>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857250" algn="l" defTabSz="914400" rtl="0" eaLnBrk="1" fontAlgn="base" latinLnBrk="0" hangingPunct="1">
              <a:lnSpc>
                <a:spcPct val="100000"/>
              </a:lnSpc>
              <a:spcBef>
                <a:spcPct val="0"/>
              </a:spcBef>
              <a:spcAft>
                <a:spcPct val="0"/>
              </a:spcAft>
              <a:buClrTx/>
              <a:buSzTx/>
              <a:buFontTx/>
              <a:buNone/>
              <a:tabLst>
                <a:tab pos="457200" algn="l"/>
                <a:tab pos="742950" algn="l"/>
              </a:tabLst>
            </a:pPr>
            <a:r>
              <a:rPr kumimoji="0" lang="en-US"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Print Culture and Modern World</a:t>
            </a:r>
            <a:endParaRPr kumimoji="0" lang="en-U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857250" defTabSz="914400" rtl="0" eaLnBrk="1" fontAlgn="base" latinLnBrk="0" hangingPunct="1">
              <a:lnSpc>
                <a:spcPct val="100000"/>
              </a:lnSpc>
              <a:spcBef>
                <a:spcPct val="0"/>
              </a:spcBef>
              <a:spcAft>
                <a:spcPct val="0"/>
              </a:spcAft>
              <a:buClrTx/>
              <a:buSzTx/>
              <a:buFontTx/>
              <a:buNone/>
              <a:tabLst>
                <a:tab pos="457200" algn="l"/>
                <a:tab pos="742950" algn="l"/>
              </a:tabLst>
            </a:pPr>
            <a:endParaRPr lang="en-US" sz="2000" b="1" dirty="0" smtClean="0">
              <a:latin typeface="Times New Roman" pitchFamily="18" charset="0"/>
              <a:ea typeface="Times New Roman" pitchFamily="18" charset="0"/>
              <a:cs typeface="Times New Roman" pitchFamily="18" charset="0"/>
            </a:endParaRPr>
          </a:p>
          <a:p>
            <a:pPr marL="0" marR="0" lvl="0" indent="857250" defTabSz="914400" rtl="0" eaLnBrk="1" fontAlgn="base" latinLnBrk="0" hangingPunct="1">
              <a:lnSpc>
                <a:spcPct val="100000"/>
              </a:lnSpc>
              <a:spcBef>
                <a:spcPct val="0"/>
              </a:spcBef>
              <a:spcAft>
                <a:spcPct val="0"/>
              </a:spcAft>
              <a:buClrTx/>
              <a:buSzTx/>
              <a:buFontTx/>
              <a:buNone/>
              <a:tabLst>
                <a:tab pos="457200" algn="l"/>
                <a:tab pos="74295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Origin and Spread of Print Culture</a:t>
            </a:r>
          </a:p>
          <a:p>
            <a:pPr marL="0" marR="0" lvl="0" indent="857250" defTabSz="914400" rtl="0" eaLnBrk="1" fontAlgn="base" latinLnBrk="0" hangingPunct="1">
              <a:lnSpc>
                <a:spcPct val="100000"/>
              </a:lnSpc>
              <a:spcBef>
                <a:spcPct val="0"/>
              </a:spcBef>
              <a:spcAft>
                <a:spcPct val="0"/>
              </a:spcAft>
              <a:buClrTx/>
              <a:buSzTx/>
              <a:buFontTx/>
              <a:buNone/>
              <a:tabLst>
                <a:tab pos="457200" algn="l"/>
                <a:tab pos="742950" algn="l"/>
              </a:tabLst>
            </a:pPr>
            <a:endPar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China - Woodblock printing (Tang and Song Dynasties)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Japan - Buddhist texts printing</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Korea - Movable metal type (early)</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Germany (Mainz) -Gutenberg’s Press (15th Century)</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Britain, France, Italy -Spread of books and pamphlets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America - Colonial newspapers and pamphlets (18th Century)</a:t>
            </a: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endPar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buFontTx/>
              <a:buNone/>
              <a:tabLst>
                <a:tab pos="457200" algn="l"/>
                <a:tab pos="74295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Printing in Colonial India</a:t>
            </a: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Goa - First books by Portuguese missionaries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Calcutta (Kolkata) -Early printing centers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Bombay (Mumbai) -Growth of newspapers</a:t>
            </a:r>
            <a:endParaRPr lang="en-US" sz="2000" dirty="0" smtClean="0">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endParaRPr lang="en-US" sz="2000" dirty="0" smtClean="0">
              <a:latin typeface="Times New Roman" pitchFamily="18" charset="0"/>
              <a:cs typeface="Times New Roman" pitchFamily="18" charset="0"/>
            </a:endParaRPr>
          </a:p>
          <a:p>
            <a:pPr marL="0" marR="0" lvl="0" indent="857250" algn="l" defTabSz="914400" rtl="0" eaLnBrk="0" fontAlgn="base" latinLnBrk="0" hangingPunct="0">
              <a:lnSpc>
                <a:spcPct val="100000"/>
              </a:lnSpc>
              <a:spcBef>
                <a:spcPct val="0"/>
              </a:spcBef>
              <a:spcAft>
                <a:spcPct val="0"/>
              </a:spcAft>
              <a:buClrTx/>
              <a:buSzTx/>
              <a:tabLst>
                <a:tab pos="457200" algn="l"/>
                <a:tab pos="74295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5638800" y="1219200"/>
            <a:ext cx="1981200" cy="369332"/>
          </a:xfrm>
          <a:prstGeom prst="rect">
            <a:avLst/>
          </a:prstGeom>
        </p:spPr>
        <p:txBody>
          <a:bodyPr wrap="square">
            <a:spAutoFit/>
          </a:bodyPr>
          <a:lstStyle/>
          <a:p>
            <a:r>
              <a:rPr lang="en-US" b="1" dirty="0" smtClean="0">
                <a:solidFill>
                  <a:srgbClr val="002060"/>
                </a:solidFill>
                <a:latin typeface="Times New Roman" pitchFamily="18" charset="0"/>
                <a:cs typeface="Times New Roman" pitchFamily="18" charset="0"/>
              </a:rPr>
              <a:t>Dr K.S.KANNAN      </a:t>
            </a:r>
            <a:endParaRPr lang="en-US" b="1" dirty="0">
              <a:solidFill>
                <a:srgbClr val="002060"/>
              </a:solidFill>
            </a:endParaRPr>
          </a:p>
        </p:txBody>
      </p:sp>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tretch>
            <a:fillRect/>
          </a:stretch>
        </p:blipFill>
        <p:spPr>
          <a:xfrm>
            <a:off x="533400" y="609602"/>
            <a:ext cx="7772400" cy="5410199"/>
          </a:xfrm>
          <a:prstGeom prst="rect">
            <a:avLst/>
          </a:prstGeom>
        </p:spPr>
      </p:pic>
      <p:sp>
        <p:nvSpPr>
          <p:cNvPr id="4" name="Rectangle 3"/>
          <p:cNvSpPr/>
          <p:nvPr/>
        </p:nvSpPr>
        <p:spPr>
          <a:xfrm>
            <a:off x="3581400" y="5334000"/>
            <a:ext cx="2281109"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Dr K.S.KANNAN</a:t>
            </a:r>
            <a:endParaRPr lang="en-US" sz="1400" b="1" dirty="0"/>
          </a:p>
        </p:txBody>
      </p:sp>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38200" y="457204"/>
            <a:ext cx="7391400" cy="5816977"/>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742950" algn="l"/>
              </a:tabLst>
            </a:pPr>
            <a:r>
              <a:rPr kumimoji="0" lang="en-US" sz="32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Political Parties    </a:t>
            </a:r>
            <a:endParaRPr kumimoji="0" lang="en-US"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74295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National Political Parties</a:t>
            </a: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lang="en-US" sz="2000" dirty="0" smtClean="0">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Indian National Congress (INC) -HQ: New Delhi, strong in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Rajasthan, Chhattisgarh, Karnataka, Himachal Pradesh</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Bharatiya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Janata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Party (BJP)- HQ: New Delhi, strong in Uttar 	Pradesh, Gujarat, Madhya Pradesh, Assam, many states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Communist Party of India (CPI) -strong in Kerala, West Bengal, 	Tripura</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Communist Party of India (Marxist) CPI(M) - strong in Kerala, 	West Bengal, Tripura</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Bahujan</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Samaj</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Party (BSP) - HQ: New Delhi, strong in Uttar 	Pradesh</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Nationalist Congress Party (NCP) - HQ: New Delhi, strong in 	Maharashtra</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All India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Trinamool</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Congress (AITC) - strong in West Bengal</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National People’s Party (NPP) - Meghalaya, Manipur, Nagaland, 	Arunachal Pradesh</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 pos="74295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6172200" y="990601"/>
            <a:ext cx="2031001" cy="307777"/>
          </a:xfrm>
          <a:prstGeom prst="rect">
            <a:avLst/>
          </a:prstGeom>
        </p:spPr>
        <p:txBody>
          <a:bodyPr wrap="square">
            <a:spAutoFit/>
          </a:bodyPr>
          <a:lstStyle/>
          <a:p>
            <a:r>
              <a:rPr lang="en-US" sz="1400" dirty="0" smtClean="0">
                <a:solidFill>
                  <a:srgbClr val="FF0000"/>
                </a:solidFill>
                <a:latin typeface="Times New Roman" pitchFamily="18" charset="0"/>
                <a:cs typeface="Times New Roman" pitchFamily="18" charset="0"/>
              </a:rPr>
              <a:t>Dr K.S.KANNAN</a:t>
            </a:r>
            <a:endParaRPr lang="en-US" sz="1400"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8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ass 10 Geography Chapter 1 Map Questions"/>
          <p:cNvPicPr/>
          <p:nvPr/>
        </p:nvPicPr>
        <p:blipFill>
          <a:blip r:embed="rId2" cstate="print"/>
          <a:srcRect/>
          <a:stretch>
            <a:fillRect/>
          </a:stretch>
        </p:blipFill>
        <p:spPr bwMode="auto">
          <a:xfrm>
            <a:off x="2286000" y="457200"/>
            <a:ext cx="4648200" cy="5486400"/>
          </a:xfrm>
          <a:prstGeom prst="rect">
            <a:avLst/>
          </a:prstGeom>
          <a:noFill/>
          <a:ln w="9525">
            <a:noFill/>
            <a:miter lim="800000"/>
            <a:headEnd/>
            <a:tailEnd/>
          </a:ln>
        </p:spPr>
      </p:pic>
      <p:sp>
        <p:nvSpPr>
          <p:cNvPr id="4" name="Rectangle 3"/>
          <p:cNvSpPr/>
          <p:nvPr/>
        </p:nvSpPr>
        <p:spPr>
          <a:xfrm>
            <a:off x="4724402" y="5410201"/>
            <a:ext cx="1649999"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K.S.KANNAN</a:t>
            </a:r>
            <a:endParaRPr lang="en-US" dirty="0"/>
          </a:p>
        </p:txBody>
      </p:sp>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228600" y="859066"/>
            <a:ext cx="8610600" cy="5016758"/>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742950" algn="l"/>
              </a:tabLst>
            </a:pPr>
            <a:r>
              <a:rPr kumimoji="0" lang="en-US" sz="3200" b="1" i="0" u="none" strike="noStrike" cap="none" normalizeH="0" baseline="0" dirty="0" smtClean="0">
                <a:ln>
                  <a:noFill/>
                </a:ln>
                <a:solidFill>
                  <a:srgbClr val="FF33CC"/>
                </a:solidFill>
                <a:effectLst/>
                <a:latin typeface="Times New Roman" pitchFamily="18" charset="0"/>
                <a:ea typeface="Times New Roman" pitchFamily="18" charset="0"/>
                <a:cs typeface="Times New Roman" pitchFamily="18" charset="0"/>
              </a:rPr>
              <a:t>                           Regional Parties</a:t>
            </a: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DMK, AIADMK - Tamil Nadu</a:t>
            </a:r>
            <a:endParaRPr lang="en-US" sz="3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Telangana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Rashtra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Samithi</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(BRS) -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Telangana</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Shiv</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Sena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(UBT/</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Shinde</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Maharashtra</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Janata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Dal</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(United) JD(U) -Bihar</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Rashtriya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Janata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Dal</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(RJD) -Bihar</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Biju</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Janata</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Dal</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(BJD) -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Odisha</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Telugu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Desam</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Party(TDP)-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Andhraz</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Pradesh</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YSR Congress Party -Andhra Pradesh</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457200" algn="l"/>
                <a:tab pos="742950" algn="l"/>
              </a:tabLst>
            </a:pP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3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Samajwadi</a:t>
            </a:r>
            <a:r>
              <a:rPr kumimoji="0" lang="en-US"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Party (SP) - Uttar Pradesh</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ss 10 Geography Chapter 1 Map Questions"/>
          <p:cNvPicPr/>
          <p:nvPr/>
        </p:nvPicPr>
        <p:blipFill>
          <a:blip r:embed="rId2" cstate="print"/>
          <a:srcRect/>
          <a:stretch>
            <a:fillRect/>
          </a:stretch>
        </p:blipFill>
        <p:spPr bwMode="auto">
          <a:xfrm>
            <a:off x="2286000" y="457200"/>
            <a:ext cx="4648200" cy="5486400"/>
          </a:xfrm>
          <a:prstGeom prst="rect">
            <a:avLst/>
          </a:prstGeom>
          <a:noFill/>
          <a:ln w="9525">
            <a:noFill/>
            <a:miter lim="800000"/>
            <a:headEnd/>
            <a:tailEnd/>
          </a:ln>
        </p:spPr>
      </p:pic>
      <p:sp>
        <p:nvSpPr>
          <p:cNvPr id="3" name="Rectangle 2"/>
          <p:cNvSpPr/>
          <p:nvPr/>
        </p:nvSpPr>
        <p:spPr>
          <a:xfrm>
            <a:off x="4724400" y="838200"/>
            <a:ext cx="1878599" cy="276999"/>
          </a:xfrm>
          <a:prstGeom prst="rect">
            <a:avLst/>
          </a:prstGeom>
        </p:spPr>
        <p:txBody>
          <a:bodyPr wrap="square">
            <a:spAutoFit/>
          </a:bodyPr>
          <a:lstStyle/>
          <a:p>
            <a:r>
              <a:rPr lang="en-US" sz="1200" dirty="0" smtClean="0">
                <a:solidFill>
                  <a:srgbClr val="FF0000"/>
                </a:solidFill>
                <a:latin typeface="Times New Roman" pitchFamily="18" charset="0"/>
                <a:cs typeface="Times New Roman" pitchFamily="18" charset="0"/>
              </a:rPr>
              <a:t>              Dr K.S.KANNAN</a:t>
            </a:r>
            <a:endParaRPr lang="en-US" sz="1200" dirty="0"/>
          </a:p>
        </p:txBody>
      </p:sp>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457200" y="966043"/>
            <a:ext cx="81534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742950" algn="l"/>
                <a:tab pos="914400" algn="l"/>
              </a:tabLst>
            </a:pPr>
            <a:r>
              <a:rPr kumimoji="0" lang="en-US" sz="3200" b="1" i="0" u="none" strike="noStrike" cap="none" normalizeH="0" baseline="0" dirty="0" smtClean="0">
                <a:ln>
                  <a:noFill/>
                </a:ln>
                <a:solidFill>
                  <a:srgbClr val="00B050"/>
                </a:solidFill>
                <a:effectLst/>
                <a:latin typeface="Times New Roman" pitchFamily="18" charset="0"/>
                <a:ea typeface="Calibri" pitchFamily="34" charset="0"/>
                <a:cs typeface="Times New Roman" pitchFamily="18" charset="0"/>
              </a:rPr>
              <a:t>Outcomes of Democracy</a:t>
            </a:r>
            <a:endParaRPr kumimoji="0" lang="en-US" sz="3200" b="0" i="0" u="none" strike="noStrike" cap="none" normalizeH="0" baseline="0" dirty="0" smtClean="0">
              <a:ln>
                <a:noFill/>
              </a:ln>
              <a:solidFill>
                <a:srgbClr val="00B050"/>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742950" algn="l"/>
                <a:tab pos="914400" algn="l"/>
              </a:tabLst>
            </a:pPr>
            <a:r>
              <a:rPr kumimoji="0" lang="en-US" sz="3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3200" b="1" i="0" u="none" strike="noStrike" cap="none" normalizeH="0" baseline="0" dirty="0" smtClean="0">
                <a:ln>
                  <a:noFill/>
                </a:ln>
                <a:solidFill>
                  <a:srgbClr val="00B050"/>
                </a:solidFill>
                <a:effectLst/>
                <a:latin typeface="Times New Roman" pitchFamily="18" charset="0"/>
                <a:ea typeface="Tahoma" pitchFamily="34" charset="0"/>
                <a:cs typeface="Times New Roman" pitchFamily="18" charset="0"/>
              </a:rPr>
              <a:t>Green</a:t>
            </a:r>
            <a:r>
              <a:rPr kumimoji="0" lang="en-US" sz="3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Democratic Countries</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742950" algn="l"/>
                <a:tab pos="914400" algn="l"/>
              </a:tabLst>
            </a:pPr>
            <a:r>
              <a:rPr kumimoji="0" lang="en-US" sz="3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3200" b="1" i="0" u="none" strike="noStrike" cap="none" normalizeH="0" baseline="0" dirty="0" smtClean="0">
                <a:ln>
                  <a:noFill/>
                </a:ln>
                <a:solidFill>
                  <a:srgbClr val="FF0000"/>
                </a:solidFill>
                <a:effectLst/>
                <a:latin typeface="Times New Roman" pitchFamily="18" charset="0"/>
                <a:ea typeface="Tahoma" pitchFamily="34" charset="0"/>
                <a:cs typeface="Times New Roman" pitchFamily="18" charset="0"/>
              </a:rPr>
              <a:t>Red</a:t>
            </a:r>
            <a:r>
              <a:rPr kumimoji="0" lang="en-US" sz="3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Non-democratic Countries</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tab pos="742950" algn="l"/>
                <a:tab pos="914400" algn="l"/>
              </a:tabLst>
            </a:pPr>
            <a:r>
              <a:rPr kumimoji="0" lang="en-US" sz="3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3200" b="1" i="0" u="none" strike="noStrike" cap="none" normalizeH="0" baseline="0" dirty="0" smtClean="0">
                <a:ln>
                  <a:noFill/>
                </a:ln>
                <a:solidFill>
                  <a:srgbClr val="0070C0"/>
                </a:solidFill>
                <a:effectLst/>
                <a:latin typeface="Times New Roman" pitchFamily="18" charset="0"/>
                <a:ea typeface="Tahoma" pitchFamily="34" charset="0"/>
                <a:cs typeface="Times New Roman" pitchFamily="18" charset="0"/>
              </a:rPr>
              <a:t>Blue</a:t>
            </a:r>
            <a:r>
              <a:rPr kumimoji="0" lang="en-US" sz="3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Transition to Democracy</a:t>
            </a:r>
          </a:p>
          <a:p>
            <a:pPr marL="0" marR="0" lvl="0" indent="0" defTabSz="914400" rtl="0" eaLnBrk="0" fontAlgn="base" latinLnBrk="0" hangingPunct="0">
              <a:lnSpc>
                <a:spcPct val="100000"/>
              </a:lnSpc>
              <a:spcBef>
                <a:spcPct val="0"/>
              </a:spcBef>
              <a:spcAft>
                <a:spcPct val="0"/>
              </a:spcAft>
              <a:buClrTx/>
              <a:buSzTx/>
              <a:buFontTx/>
              <a:buNone/>
              <a:tabLst>
                <a:tab pos="742950" algn="l"/>
                <a:tab pos="914400" algn="l"/>
              </a:tabLst>
            </a:pP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tabLst>
                <a:tab pos="742950" algn="l"/>
                <a:tab pos="914400" algn="l"/>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Old Democracies : India, USA, UK</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tabLst>
                <a:tab pos="742950" algn="l"/>
                <a:tab pos="914400" algn="l"/>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New Democracies: South Africa (1994), Nepal (2008)</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tabLst>
                <a:tab pos="742950" algn="l"/>
                <a:tab pos="914400" algn="l"/>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Non-Democracies: Saudi Arabia, China, Myanmar</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tabLst>
                <a:tab pos="742950" algn="l"/>
                <a:tab pos="914400" algn="l"/>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Countries with Military Rule in the Past:</a:t>
            </a:r>
          </a:p>
          <a:p>
            <a:pPr marL="0" marR="0" lvl="0" indent="0" defTabSz="914400" rtl="0" eaLnBrk="0" fontAlgn="base" latinLnBrk="0" hangingPunct="0">
              <a:lnSpc>
                <a:spcPct val="100000"/>
              </a:lnSpc>
              <a:spcBef>
                <a:spcPct val="0"/>
              </a:spcBef>
              <a:spcAft>
                <a:spcPct val="0"/>
              </a:spcAft>
              <a:buClrTx/>
              <a:buSzTx/>
              <a:tabLst>
                <a:tab pos="742950" algn="l"/>
                <a:tab pos="914400" algn="l"/>
              </a:tabLst>
            </a:pPr>
            <a:r>
              <a:rPr kumimoji="0" lang="en-US" sz="28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Pakistan, Chile</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5257800" y="5257800"/>
            <a:ext cx="2259599" cy="646331"/>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Dr K.S.KANNAN</a:t>
            </a:r>
          </a:p>
          <a:p>
            <a:endParaRPr lang="en-US" dirty="0"/>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5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19200" y="1447800"/>
          <a:ext cx="6856883" cy="4419600"/>
        </p:xfrm>
        <a:graphic>
          <a:graphicData uri="http://schemas.openxmlformats.org/drawingml/2006/table">
            <a:tbl>
              <a:tblPr/>
              <a:tblGrid>
                <a:gridCol w="3950843"/>
                <a:gridCol w="1165896"/>
                <a:gridCol w="1740144"/>
              </a:tblGrid>
              <a:tr h="304800">
                <a:tc gridSpan="3">
                  <a:txBody>
                    <a:bodyPr/>
                    <a:lstStyle/>
                    <a:p>
                      <a:pPr marL="0" marR="0" indent="457200" algn="ctr">
                        <a:spcBef>
                          <a:spcPts val="0"/>
                        </a:spcBef>
                        <a:spcAft>
                          <a:spcPts val="0"/>
                        </a:spcAft>
                      </a:pPr>
                      <a:r>
                        <a:rPr lang="en-US" sz="2000" b="1" dirty="0">
                          <a:solidFill>
                            <a:schemeClr val="tx2"/>
                          </a:solidFill>
                          <a:latin typeface="Times New Roman"/>
                          <a:ea typeface="Calibri"/>
                          <a:cs typeface="Times New Roman"/>
                        </a:rPr>
                        <a:t>GEOGRAPHY</a:t>
                      </a:r>
                      <a:endParaRPr lang="en-US" sz="2000" dirty="0">
                        <a:solidFill>
                          <a:schemeClr val="tx2"/>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n-US"/>
                    </a:p>
                  </a:txBody>
                  <a:tcPr/>
                </a:tc>
                <a:tc hMerge="1">
                  <a:txBody>
                    <a:bodyPr/>
                    <a:lstStyle/>
                    <a:p>
                      <a:endParaRPr lang="en-US"/>
                    </a:p>
                  </a:txBody>
                  <a:tcPr/>
                </a:tc>
              </a:tr>
              <a:tr h="541798">
                <a:tc>
                  <a:txBody>
                    <a:bodyPr/>
                    <a:lstStyle/>
                    <a:p>
                      <a:pPr marL="0" marR="0" indent="457200" algn="ctr">
                        <a:spcBef>
                          <a:spcPts val="0"/>
                        </a:spcBef>
                        <a:spcAft>
                          <a:spcPts val="0"/>
                        </a:spcAft>
                      </a:pPr>
                      <a:r>
                        <a:rPr lang="en-US" sz="2000" b="1" dirty="0">
                          <a:latin typeface="Times New Roman"/>
                          <a:ea typeface="Calibri"/>
                          <a:cs typeface="Times New Roman"/>
                        </a:rPr>
                        <a:t>CHAPTERS</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160020" algn="ctr">
                        <a:spcBef>
                          <a:spcPts val="0"/>
                        </a:spcBef>
                        <a:spcAft>
                          <a:spcPts val="0"/>
                        </a:spcAft>
                      </a:pPr>
                      <a:r>
                        <a:rPr lang="en-US" sz="2000" b="1" dirty="0">
                          <a:latin typeface="Times New Roman"/>
                          <a:ea typeface="Tahoma"/>
                          <a:cs typeface="Times New Roman"/>
                        </a:rPr>
                        <a:t>Map</a:t>
                      </a:r>
                      <a:endParaRPr lang="en-US" sz="2000" dirty="0">
                        <a:latin typeface="Tahoma"/>
                        <a:ea typeface="Tahoma"/>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53340" algn="ctr">
                        <a:spcBef>
                          <a:spcPts val="0"/>
                        </a:spcBef>
                        <a:spcAft>
                          <a:spcPts val="0"/>
                        </a:spcAft>
                      </a:pPr>
                      <a:r>
                        <a:rPr lang="en-US" sz="2000" b="1" dirty="0">
                          <a:latin typeface="Times New Roman"/>
                          <a:ea typeface="Calibri"/>
                          <a:cs typeface="Times New Roman"/>
                        </a:rPr>
                        <a:t>Total Questions</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r>
              <a:tr h="338620">
                <a:tc>
                  <a:txBody>
                    <a:bodyPr/>
                    <a:lstStyle/>
                    <a:p>
                      <a:pPr marL="0" marR="0" indent="457200" algn="l">
                        <a:spcBef>
                          <a:spcPts val="0"/>
                        </a:spcBef>
                        <a:spcAft>
                          <a:spcPts val="0"/>
                        </a:spcAft>
                      </a:pPr>
                      <a:r>
                        <a:rPr lang="en-US" sz="2000" dirty="0">
                          <a:latin typeface="Times New Roman"/>
                          <a:ea typeface="Calibri"/>
                          <a:cs typeface="Times New Roman"/>
                        </a:rPr>
                        <a:t>Resources and Development</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en-US" sz="2000" dirty="0">
                          <a:latin typeface="Times New Roman"/>
                          <a:ea typeface="Calibri"/>
                          <a:cs typeface="Times New Roman"/>
                        </a:rPr>
                        <a:t>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ctr">
                        <a:spcBef>
                          <a:spcPts val="0"/>
                        </a:spcBef>
                        <a:spcAft>
                          <a:spcPts val="0"/>
                        </a:spcAft>
                      </a:pPr>
                      <a:r>
                        <a:rPr lang="en-US" sz="2000" dirty="0">
                          <a:latin typeface="Times New Roman"/>
                          <a:ea typeface="Calibri"/>
                          <a:cs typeface="Times New Roman"/>
                        </a:rPr>
                        <a:t>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899">
                <a:tc>
                  <a:txBody>
                    <a:bodyPr/>
                    <a:lstStyle/>
                    <a:p>
                      <a:pPr marL="0" marR="0" indent="457200" algn="l">
                        <a:spcBef>
                          <a:spcPts val="0"/>
                        </a:spcBef>
                        <a:spcAft>
                          <a:spcPts val="0"/>
                        </a:spcAft>
                      </a:pPr>
                      <a:r>
                        <a:rPr lang="en-US" sz="2000" dirty="0">
                          <a:latin typeface="Times New Roman"/>
                          <a:ea typeface="Calibri"/>
                          <a:cs typeface="Times New Roman"/>
                        </a:rPr>
                        <a:t>Manufacturing Industries</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0" algn="ctr">
                        <a:spcBef>
                          <a:spcPts val="0"/>
                        </a:spcBef>
                        <a:spcAft>
                          <a:spcPts val="0"/>
                        </a:spcAft>
                      </a:pPr>
                      <a:r>
                        <a:rPr lang="en-US" sz="2000">
                          <a:latin typeface="Times New Roman"/>
                          <a:ea typeface="Calibri"/>
                          <a:cs typeface="Times New Roman"/>
                        </a:rPr>
                        <a:t>1</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457200" algn="ctr">
                        <a:spcBef>
                          <a:spcPts val="0"/>
                        </a:spcBef>
                        <a:spcAft>
                          <a:spcPts val="0"/>
                        </a:spcAft>
                      </a:pPr>
                      <a:r>
                        <a:rPr lang="en-US" sz="2000" dirty="0">
                          <a:latin typeface="Times New Roman"/>
                          <a:ea typeface="Calibri"/>
                          <a:cs typeface="Times New Roman"/>
                        </a:rPr>
                        <a:t>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r>
              <a:tr h="270899">
                <a:tc>
                  <a:txBody>
                    <a:bodyPr/>
                    <a:lstStyle/>
                    <a:p>
                      <a:pPr marL="0" marR="0" indent="457200" algn="l">
                        <a:spcBef>
                          <a:spcPts val="0"/>
                        </a:spcBef>
                        <a:spcAft>
                          <a:spcPts val="0"/>
                        </a:spcAft>
                      </a:pPr>
                      <a:r>
                        <a:rPr lang="en-US" sz="2000" dirty="0">
                          <a:latin typeface="Times New Roman"/>
                          <a:ea typeface="Calibri"/>
                          <a:cs typeface="Times New Roman"/>
                        </a:rPr>
                        <a:t>Lifelines of National Economy</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en-US" sz="2000">
                          <a:latin typeface="Times New Roman"/>
                          <a:ea typeface="Calibri"/>
                          <a:cs typeface="Times New Roman"/>
                        </a:rPr>
                        <a:t>      2(IC)</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ctr">
                        <a:spcBef>
                          <a:spcPts val="0"/>
                        </a:spcBef>
                        <a:spcAft>
                          <a:spcPts val="0"/>
                        </a:spcAft>
                      </a:pPr>
                      <a:r>
                        <a:rPr lang="en-US" sz="2000">
                          <a:latin typeface="Times New Roman"/>
                          <a:ea typeface="Calibri"/>
                          <a:cs typeface="Times New Roman"/>
                        </a:rPr>
                        <a:t>2</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47">
                <a:tc gridSpan="3">
                  <a:txBody>
                    <a:bodyPr/>
                    <a:lstStyle/>
                    <a:p>
                      <a:pPr marL="0" marR="0" indent="457200" algn="ctr">
                        <a:spcBef>
                          <a:spcPts val="0"/>
                        </a:spcBef>
                        <a:spcAft>
                          <a:spcPts val="0"/>
                        </a:spcAft>
                      </a:pPr>
                      <a:r>
                        <a:rPr lang="en-US" sz="2000" b="1" dirty="0">
                          <a:latin typeface="Times New Roman"/>
                          <a:ea typeface="Calibri"/>
                          <a:cs typeface="Times New Roman"/>
                        </a:rPr>
                        <a:t>HISTORY</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n-US"/>
                    </a:p>
                  </a:txBody>
                  <a:tcPr/>
                </a:tc>
                <a:tc hMerge="1">
                  <a:txBody>
                    <a:bodyPr/>
                    <a:lstStyle/>
                    <a:p>
                      <a:endParaRPr lang="en-US"/>
                    </a:p>
                  </a:txBody>
                  <a:tcPr/>
                </a:tc>
              </a:tr>
              <a:tr h="270899">
                <a:tc>
                  <a:txBody>
                    <a:bodyPr/>
                    <a:lstStyle/>
                    <a:p>
                      <a:pPr marL="0" marR="0" indent="457200" algn="l">
                        <a:spcBef>
                          <a:spcPts val="0"/>
                        </a:spcBef>
                        <a:spcAft>
                          <a:spcPts val="0"/>
                        </a:spcAft>
                      </a:pPr>
                      <a:r>
                        <a:rPr lang="en-US" sz="2000">
                          <a:latin typeface="Times New Roman"/>
                          <a:ea typeface="Calibri"/>
                          <a:cs typeface="Times New Roman"/>
                        </a:rPr>
                        <a:t>The Making of Global World</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spcBef>
                          <a:spcPts val="0"/>
                        </a:spcBef>
                        <a:spcAft>
                          <a:spcPts val="0"/>
                        </a:spcAft>
                      </a:pPr>
                      <a:r>
                        <a:rPr lang="en-US" sz="2000" dirty="0">
                          <a:latin typeface="Times New Roman"/>
                          <a:ea typeface="Calibri"/>
                          <a:cs typeface="Times New Roman"/>
                        </a:rPr>
                        <a:t>     2(IC)</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ctr">
                        <a:spcBef>
                          <a:spcPts val="0"/>
                        </a:spcBef>
                        <a:spcAft>
                          <a:spcPts val="0"/>
                        </a:spcAft>
                      </a:pPr>
                      <a:r>
                        <a:rPr lang="en-US" sz="2000" dirty="0">
                          <a:latin typeface="Times New Roman"/>
                          <a:ea typeface="Calibri"/>
                          <a:cs typeface="Times New Roman"/>
                        </a:rPr>
                        <a:t>2</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0899">
                <a:tc>
                  <a:txBody>
                    <a:bodyPr/>
                    <a:lstStyle/>
                    <a:p>
                      <a:pPr marL="0" marR="0" indent="457200" algn="l">
                        <a:spcBef>
                          <a:spcPts val="0"/>
                        </a:spcBef>
                        <a:spcAft>
                          <a:spcPts val="0"/>
                        </a:spcAft>
                      </a:pPr>
                      <a:r>
                        <a:rPr lang="en-US" sz="2000" dirty="0">
                          <a:latin typeface="Times New Roman"/>
                          <a:ea typeface="Calibri"/>
                          <a:cs typeface="Times New Roman"/>
                        </a:rPr>
                        <a:t>Print Culture and Modern World</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0" algn="ctr">
                        <a:spcBef>
                          <a:spcPts val="0"/>
                        </a:spcBef>
                        <a:spcAft>
                          <a:spcPts val="0"/>
                        </a:spcAft>
                      </a:pPr>
                      <a:r>
                        <a:rPr lang="en-US" sz="2000">
                          <a:latin typeface="Times New Roman"/>
                          <a:ea typeface="Calibri"/>
                          <a:cs typeface="Times New Roman"/>
                        </a:rPr>
                        <a:t>2</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457200" algn="ctr">
                        <a:spcBef>
                          <a:spcPts val="0"/>
                        </a:spcBef>
                        <a:spcAft>
                          <a:spcPts val="0"/>
                        </a:spcAft>
                      </a:pPr>
                      <a:r>
                        <a:rPr lang="en-US" sz="2000" dirty="0">
                          <a:latin typeface="Times New Roman"/>
                          <a:ea typeface="Calibri"/>
                          <a:cs typeface="Times New Roman"/>
                        </a:rPr>
                        <a:t>2</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r>
              <a:tr h="311147">
                <a:tc gridSpan="3">
                  <a:txBody>
                    <a:bodyPr/>
                    <a:lstStyle/>
                    <a:p>
                      <a:pPr marL="0" marR="0" indent="457200" algn="ctr">
                        <a:spcBef>
                          <a:spcPts val="0"/>
                        </a:spcBef>
                        <a:spcAft>
                          <a:spcPts val="0"/>
                        </a:spcAft>
                      </a:pPr>
                      <a:r>
                        <a:rPr lang="en-US" sz="2000" b="1" dirty="0">
                          <a:latin typeface="Times New Roman"/>
                          <a:ea typeface="Calibri"/>
                          <a:cs typeface="Times New Roman"/>
                        </a:rPr>
                        <a:t>DEMOCRATIC POLITICS</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n-US"/>
                    </a:p>
                  </a:txBody>
                  <a:tcPr/>
                </a:tc>
                <a:tc hMerge="1">
                  <a:txBody>
                    <a:bodyPr/>
                    <a:lstStyle/>
                    <a:p>
                      <a:endParaRPr lang="en-US"/>
                    </a:p>
                  </a:txBody>
                  <a:tcPr/>
                </a:tc>
              </a:tr>
              <a:tr h="270899">
                <a:tc>
                  <a:txBody>
                    <a:bodyPr/>
                    <a:lstStyle/>
                    <a:p>
                      <a:pPr marL="0" marR="0" indent="457200" algn="l">
                        <a:spcBef>
                          <a:spcPts val="0"/>
                        </a:spcBef>
                        <a:spcAft>
                          <a:spcPts val="0"/>
                        </a:spcAft>
                      </a:pPr>
                      <a:r>
                        <a:rPr lang="en-US" sz="2000">
                          <a:latin typeface="Times New Roman"/>
                          <a:ea typeface="Calibri"/>
                          <a:cs typeface="Times New Roman"/>
                        </a:rPr>
                        <a:t>Political Parties</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45720" algn="ctr">
                        <a:spcBef>
                          <a:spcPts val="0"/>
                        </a:spcBef>
                        <a:spcAft>
                          <a:spcPts val="0"/>
                        </a:spcAft>
                      </a:pPr>
                      <a:r>
                        <a:rPr lang="en-US" sz="2000" dirty="0">
                          <a:latin typeface="Times New Roman"/>
                          <a:ea typeface="Calibri"/>
                          <a:cs typeface="Times New Roman"/>
                        </a:rPr>
                        <a:t>2+1 (IC)</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c>
                  <a:txBody>
                    <a:bodyPr/>
                    <a:lstStyle/>
                    <a:p>
                      <a:pPr marL="0" marR="0" indent="457200" algn="ctr">
                        <a:spcBef>
                          <a:spcPts val="0"/>
                        </a:spcBef>
                        <a:spcAft>
                          <a:spcPts val="0"/>
                        </a:spcAft>
                      </a:pPr>
                      <a:r>
                        <a:rPr lang="en-US" sz="2000">
                          <a:latin typeface="Times New Roman"/>
                          <a:ea typeface="Calibri"/>
                          <a:cs typeface="Times New Roman"/>
                        </a:rPr>
                        <a:t>3</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4D0"/>
                    </a:solidFill>
                  </a:tcPr>
                </a:tc>
              </a:tr>
              <a:tr h="270899">
                <a:tc>
                  <a:txBody>
                    <a:bodyPr/>
                    <a:lstStyle/>
                    <a:p>
                      <a:pPr marL="0" marR="0" indent="457200" algn="l">
                        <a:spcBef>
                          <a:spcPts val="0"/>
                        </a:spcBef>
                        <a:spcAft>
                          <a:spcPts val="0"/>
                        </a:spcAft>
                      </a:pPr>
                      <a:r>
                        <a:rPr lang="en-US" sz="2000">
                          <a:latin typeface="Times New Roman"/>
                          <a:ea typeface="Calibri"/>
                          <a:cs typeface="Times New Roman"/>
                        </a:rPr>
                        <a:t>Outcomes of Democracy</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60020" algn="ctr">
                        <a:spcBef>
                          <a:spcPts val="0"/>
                        </a:spcBef>
                        <a:spcAft>
                          <a:spcPts val="0"/>
                        </a:spcAft>
                      </a:pPr>
                      <a:r>
                        <a:rPr lang="en-US" sz="2000" dirty="0">
                          <a:latin typeface="Times New Roman"/>
                          <a:ea typeface="Calibri"/>
                          <a:cs typeface="Times New Roman"/>
                        </a:rPr>
                        <a:t>1 (IC)</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ctr">
                        <a:spcBef>
                          <a:spcPts val="0"/>
                        </a:spcBef>
                        <a:spcAft>
                          <a:spcPts val="0"/>
                        </a:spcAft>
                      </a:pPr>
                      <a:r>
                        <a:rPr lang="en-US" sz="2000" dirty="0">
                          <a:latin typeface="Times New Roman"/>
                          <a:ea typeface="Calibri"/>
                          <a:cs typeface="Times New Roman"/>
                        </a:rPr>
                        <a:t>1</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47">
                <a:tc gridSpan="3">
                  <a:txBody>
                    <a:bodyPr/>
                    <a:lstStyle/>
                    <a:p>
                      <a:pPr marL="0" marR="0" indent="457200" algn="ctr">
                        <a:spcBef>
                          <a:spcPts val="0"/>
                        </a:spcBef>
                        <a:spcAft>
                          <a:spcPts val="0"/>
                        </a:spcAft>
                      </a:pPr>
                      <a:r>
                        <a:rPr lang="en-US" sz="2000" b="1" dirty="0">
                          <a:latin typeface="Times New Roman"/>
                          <a:ea typeface="Calibri"/>
                          <a:cs typeface="Times New Roman"/>
                        </a:rPr>
                        <a:t>ECONOMICS</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hMerge="1">
                  <a:txBody>
                    <a:bodyPr/>
                    <a:lstStyle/>
                    <a:p>
                      <a:endParaRPr lang="en-US"/>
                    </a:p>
                  </a:txBody>
                  <a:tcPr/>
                </a:tc>
                <a:tc hMerge="1">
                  <a:txBody>
                    <a:bodyPr/>
                    <a:lstStyle/>
                    <a:p>
                      <a:endParaRPr lang="en-US"/>
                    </a:p>
                  </a:txBody>
                  <a:tcPr/>
                </a:tc>
              </a:tr>
              <a:tr h="404339">
                <a:tc>
                  <a:txBody>
                    <a:bodyPr/>
                    <a:lstStyle/>
                    <a:p>
                      <a:pPr marL="0" marR="0" indent="457200" algn="l">
                        <a:spcBef>
                          <a:spcPts val="0"/>
                        </a:spcBef>
                        <a:spcAft>
                          <a:spcPts val="0"/>
                        </a:spcAft>
                      </a:pPr>
                      <a:r>
                        <a:rPr lang="en-US" sz="2000" dirty="0">
                          <a:latin typeface="Times New Roman"/>
                          <a:ea typeface="Calibri"/>
                          <a:cs typeface="Times New Roman"/>
                        </a:rPr>
                        <a:t>Money and Credit</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 algn="ctr">
                        <a:spcBef>
                          <a:spcPts val="0"/>
                        </a:spcBef>
                        <a:spcAft>
                          <a:spcPts val="0"/>
                        </a:spcAft>
                        <a:tabLst>
                          <a:tab pos="102870" algn="l"/>
                        </a:tabLst>
                      </a:pPr>
                      <a:r>
                        <a:rPr lang="en-US" sz="2000" dirty="0">
                          <a:latin typeface="Times New Roman"/>
                          <a:ea typeface="Calibri"/>
                          <a:cs typeface="Times New Roman"/>
                        </a:rPr>
                        <a:t>2+2(IC)</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457200" algn="ctr">
                        <a:spcBef>
                          <a:spcPts val="0"/>
                        </a:spcBef>
                        <a:spcAft>
                          <a:spcPts val="0"/>
                        </a:spcAft>
                      </a:pPr>
                      <a:r>
                        <a:rPr lang="en-US" sz="2000" dirty="0">
                          <a:latin typeface="Times New Roman"/>
                          <a:ea typeface="Calibri"/>
                          <a:cs typeface="Times New Roman"/>
                        </a:rPr>
                        <a:t>4</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3352800" y="457200"/>
            <a:ext cx="2895600" cy="461665"/>
          </a:xfrm>
          <a:prstGeom prst="rect">
            <a:avLst/>
          </a:prstGeom>
        </p:spPr>
        <p:txBody>
          <a:bodyPr wrap="square">
            <a:spAutoFit/>
          </a:bodyPr>
          <a:lstStyle/>
          <a:p>
            <a:r>
              <a:rPr lang="en-US" sz="2400" b="1" dirty="0" smtClean="0">
                <a:solidFill>
                  <a:srgbClr val="FF0000"/>
                </a:solidFill>
                <a:latin typeface="Times New Roman" pitchFamily="18" charset="0"/>
                <a:cs typeface="Times New Roman" pitchFamily="18" charset="0"/>
              </a:rPr>
              <a:t>     CONTENTS</a:t>
            </a:r>
            <a:endParaRPr lang="en-US" sz="2400" b="1" dirty="0">
              <a:solidFill>
                <a:srgbClr val="FF0000"/>
              </a:solidFill>
              <a:latin typeface="Times New Roman" pitchFamily="18" charset="0"/>
              <a:cs typeface="Times New Roman" pitchFamily="18" charset="0"/>
            </a:endParaRPr>
          </a:p>
        </p:txBody>
      </p:sp>
      <p:sp>
        <p:nvSpPr>
          <p:cNvPr id="4" name="Rectangle 3"/>
          <p:cNvSpPr/>
          <p:nvPr/>
        </p:nvSpPr>
        <p:spPr>
          <a:xfrm>
            <a:off x="3429000" y="5562600"/>
            <a:ext cx="1777987" cy="307777"/>
          </a:xfrm>
          <a:prstGeom prst="rect">
            <a:avLst/>
          </a:prstGeom>
        </p:spPr>
        <p:txBody>
          <a:bodyPr wrap="none">
            <a:spAutoFit/>
          </a:bodyPr>
          <a:lstStyle/>
          <a:p>
            <a:r>
              <a:rPr lang="en-US" sz="1400" b="1" dirty="0" smtClean="0">
                <a:solidFill>
                  <a:srgbClr val="FF0066"/>
                </a:solidFill>
                <a:latin typeface="Times New Roman" pitchFamily="18" charset="0"/>
                <a:cs typeface="Times New Roman" pitchFamily="18" charset="0"/>
              </a:rPr>
              <a:t>   Dr K..S. KANNAN</a:t>
            </a: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advTm="1048">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1295400" y="1066800"/>
            <a:ext cx="6705600" cy="4876800"/>
          </a:xfrm>
          <a:prstGeom prst="rect">
            <a:avLst/>
          </a:prstGeom>
        </p:spPr>
      </p:pic>
      <p:sp>
        <p:nvSpPr>
          <p:cNvPr id="3" name="Rectangle 2"/>
          <p:cNvSpPr/>
          <p:nvPr/>
        </p:nvSpPr>
        <p:spPr>
          <a:xfrm>
            <a:off x="4648200" y="5105400"/>
            <a:ext cx="2030999" cy="276999"/>
          </a:xfrm>
          <a:prstGeom prst="rect">
            <a:avLst/>
          </a:prstGeom>
        </p:spPr>
        <p:txBody>
          <a:bodyPr wrap="square">
            <a:spAutoFit/>
          </a:bodyPr>
          <a:lstStyle/>
          <a:p>
            <a:r>
              <a:rPr lang="en-US" sz="1200" dirty="0" smtClean="0">
                <a:solidFill>
                  <a:srgbClr val="FF0000"/>
                </a:solidFill>
                <a:latin typeface="Times New Roman" pitchFamily="18" charset="0"/>
                <a:cs typeface="Times New Roman" pitchFamily="18" charset="0"/>
              </a:rPr>
              <a:t>Dr K.S.KANNAN</a:t>
            </a:r>
            <a:endParaRPr lang="en-US" sz="1200" dirty="0"/>
          </a:p>
        </p:txBody>
      </p:sp>
    </p:spTree>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ChangeArrowheads="1"/>
          </p:cNvSpPr>
          <p:nvPr/>
        </p:nvSpPr>
        <p:spPr bwMode="auto">
          <a:xfrm>
            <a:off x="381000" y="381000"/>
            <a:ext cx="8382000" cy="60631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tab pos="457200" algn="l"/>
                <a:tab pos="742950" algn="l"/>
              </a:tabLst>
            </a:pPr>
            <a:r>
              <a:rPr kumimoji="0" lang="en-US" sz="3600" b="1" i="0" u="none" strike="noStrike" cap="none" normalizeH="0" baseline="0" dirty="0" smtClean="0">
                <a:ln>
                  <a:noFill/>
                </a:ln>
                <a:solidFill>
                  <a:srgbClr val="3333CC"/>
                </a:solidFill>
                <a:effectLst/>
                <a:latin typeface="Times New Roman" pitchFamily="18" charset="0"/>
                <a:ea typeface="Calibri" pitchFamily="34" charset="0"/>
                <a:cs typeface="Times New Roman" pitchFamily="18" charset="0"/>
              </a:rPr>
              <a:t>Money and Credit</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Reserve Bank of India (RBI) -Mumbai</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State Bank of India (SBI) -Mumbai</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NABARD -Mumbai</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Regional Rural Banks - Present in states like Uttar Pradesh, Bihar,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Odisha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Andhra Pradesh</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Cooperative Credit Societies -Maharashtra, Gujarat, Punjab, Karnataka</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tabLst>
                <a:tab pos="457200" algn="l"/>
                <a:tab pos="74295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Microfinance Institutions -Bihar,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Odisha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Andhra Pradesh, Southern States</a:t>
            </a: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lang="en-US" sz="12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Char char="•"/>
              <a:tabLst>
                <a:tab pos="457200" algn="l"/>
                <a:tab pos="742950" algn="l"/>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tab pos="457200" algn="l"/>
                <a:tab pos="742950" algn="l"/>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Class 10 Geography Chapter 1 Map Questions"/>
          <p:cNvPicPr/>
          <p:nvPr/>
        </p:nvPicPr>
        <p:blipFill>
          <a:blip r:embed="rId3" cstate="print"/>
          <a:srcRect/>
          <a:stretch>
            <a:fillRect/>
          </a:stretch>
        </p:blipFill>
        <p:spPr bwMode="auto">
          <a:xfrm>
            <a:off x="2590800" y="3581400"/>
            <a:ext cx="3048000" cy="2819400"/>
          </a:xfrm>
          <a:prstGeom prst="rect">
            <a:avLst/>
          </a:prstGeom>
          <a:noFill/>
          <a:ln w="9525">
            <a:noFill/>
            <a:miter lim="800000"/>
            <a:headEnd/>
            <a:tailEnd/>
          </a:ln>
        </p:spPr>
      </p:pic>
      <p:sp>
        <p:nvSpPr>
          <p:cNvPr id="4" name="Rectangle 3"/>
          <p:cNvSpPr/>
          <p:nvPr/>
        </p:nvSpPr>
        <p:spPr>
          <a:xfrm>
            <a:off x="3733800" y="3810000"/>
            <a:ext cx="1600200" cy="276999"/>
          </a:xfrm>
          <a:prstGeom prst="rect">
            <a:avLst/>
          </a:prstGeom>
        </p:spPr>
        <p:txBody>
          <a:bodyPr wrap="square">
            <a:spAutoFit/>
          </a:bodyPr>
          <a:lstStyle/>
          <a:p>
            <a:r>
              <a:rPr lang="en-US" sz="1200" dirty="0" smtClean="0">
                <a:solidFill>
                  <a:srgbClr val="FF0000"/>
                </a:solidFill>
                <a:latin typeface="Times New Roman" pitchFamily="18" charset="0"/>
                <a:cs typeface="Times New Roman" pitchFamily="18" charset="0"/>
              </a:rPr>
              <a:t>      Dr K.S.KANNAN</a:t>
            </a:r>
            <a:endParaRPr lang="en-US" sz="1200"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4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838203" y="914400"/>
            <a:ext cx="7467599" cy="5257800"/>
          </a:xfrm>
          <a:prstGeom prst="rect">
            <a:avLst/>
          </a:prstGeom>
        </p:spPr>
      </p:pic>
      <p:pic>
        <p:nvPicPr>
          <p:cNvPr id="3" name="Picture 2"/>
          <p:cNvPicPr/>
          <p:nvPr/>
        </p:nvPicPr>
        <p:blipFill>
          <a:blip r:embed="rId2" cstate="print"/>
          <a:stretch>
            <a:fillRect/>
          </a:stretch>
        </p:blipFill>
        <p:spPr>
          <a:xfrm>
            <a:off x="990600" y="762000"/>
            <a:ext cx="7467599" cy="5257800"/>
          </a:xfrm>
          <a:prstGeom prst="rect">
            <a:avLst/>
          </a:prstGeom>
        </p:spPr>
      </p:pic>
      <p:sp>
        <p:nvSpPr>
          <p:cNvPr id="4" name="Rectangle 3"/>
          <p:cNvSpPr/>
          <p:nvPr/>
        </p:nvSpPr>
        <p:spPr>
          <a:xfrm>
            <a:off x="5334000" y="4495800"/>
            <a:ext cx="1905000"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Dr K.S.KANNAN</a:t>
            </a:r>
            <a:endParaRPr lang="en-US" sz="1400" b="1" dirty="0"/>
          </a:p>
        </p:txBody>
      </p:sp>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the world map with countries and their names"/>
          <p:cNvPicPr/>
          <p:nvPr/>
        </p:nvPicPr>
        <p:blipFill>
          <a:blip r:embed="rId4" cstate="print"/>
          <a:srcRect/>
          <a:stretch>
            <a:fillRect/>
          </a:stretch>
        </p:blipFill>
        <p:spPr bwMode="auto">
          <a:xfrm>
            <a:off x="1371600" y="1447800"/>
            <a:ext cx="6553200" cy="4191000"/>
          </a:xfrm>
          <a:prstGeom prst="rect">
            <a:avLst/>
          </a:prstGeom>
          <a:noFill/>
          <a:ln w="9525">
            <a:noFill/>
            <a:miter lim="800000"/>
            <a:headEnd/>
            <a:tailEnd/>
          </a:ln>
        </p:spPr>
      </p:pic>
      <p:sp>
        <p:nvSpPr>
          <p:cNvPr id="3" name="Rectangle 2"/>
          <p:cNvSpPr/>
          <p:nvPr/>
        </p:nvSpPr>
        <p:spPr>
          <a:xfrm>
            <a:off x="1524001" y="685802"/>
            <a:ext cx="6626942" cy="646331"/>
          </a:xfrm>
          <a:prstGeom prst="rect">
            <a:avLst/>
          </a:prstGeom>
        </p:spPr>
        <p:txBody>
          <a:bodyPr wrap="none">
            <a:spAutoFit/>
          </a:bodyPr>
          <a:lstStyle/>
          <a:p>
            <a:pPr algn="ctr"/>
            <a:r>
              <a:rPr lang="en-US" sz="3600" dirty="0" smtClean="0">
                <a:solidFill>
                  <a:srgbClr val="CC0000"/>
                </a:solidFill>
                <a:latin typeface="Times New Roman" pitchFamily="18" charset="0"/>
                <a:cs typeface="Times New Roman" pitchFamily="18" charset="0"/>
              </a:rPr>
              <a:t>WORLD MAP FOR PARACTICE</a:t>
            </a:r>
            <a:endParaRPr lang="en-US" sz="3600" dirty="0">
              <a:solidFill>
                <a:srgbClr val="CC0000"/>
              </a:solidFill>
              <a:latin typeface="Times New Roman" pitchFamily="18" charset="0"/>
              <a:cs typeface="Times New Roman" pitchFamily="18" charset="0"/>
            </a:endParaRPr>
          </a:p>
        </p:txBody>
      </p:sp>
      <p:sp>
        <p:nvSpPr>
          <p:cNvPr id="4" name="Rectangle 3"/>
          <p:cNvSpPr/>
          <p:nvPr/>
        </p:nvSpPr>
        <p:spPr>
          <a:xfrm>
            <a:off x="4876800" y="4648200"/>
            <a:ext cx="1905000" cy="276999"/>
          </a:xfrm>
          <a:prstGeom prst="rect">
            <a:avLst/>
          </a:prstGeom>
        </p:spPr>
        <p:txBody>
          <a:bodyPr wrap="square">
            <a:spAutoFit/>
          </a:bodyPr>
          <a:lstStyle/>
          <a:p>
            <a:r>
              <a:rPr lang="en-US" sz="1200" dirty="0" smtClean="0">
                <a:solidFill>
                  <a:srgbClr val="FF0000"/>
                </a:solidFill>
                <a:latin typeface="Times New Roman" pitchFamily="18" charset="0"/>
                <a:cs typeface="Times New Roman" pitchFamily="18" charset="0"/>
              </a:rPr>
              <a:t>Dr K.S.KANNAN</a:t>
            </a:r>
            <a:endParaRPr lang="en-US" sz="1200" dirty="0"/>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the seven continents of the world in different colors and sizes, with text that reads 7"/>
          <p:cNvPicPr/>
          <p:nvPr/>
        </p:nvPicPr>
        <p:blipFill>
          <a:blip r:embed="rId2" cstate="print"/>
          <a:srcRect/>
          <a:stretch>
            <a:fillRect/>
          </a:stretch>
        </p:blipFill>
        <p:spPr bwMode="auto">
          <a:xfrm>
            <a:off x="1676400" y="838200"/>
            <a:ext cx="6172200" cy="5181600"/>
          </a:xfrm>
          <a:prstGeom prst="rect">
            <a:avLst/>
          </a:prstGeom>
          <a:noFill/>
          <a:ln w="9525">
            <a:noFill/>
            <a:miter lim="800000"/>
            <a:headEnd/>
            <a:tailEnd/>
          </a:ln>
        </p:spPr>
      </p:pic>
      <p:sp>
        <p:nvSpPr>
          <p:cNvPr id="3" name="Rectangle 2"/>
          <p:cNvSpPr/>
          <p:nvPr/>
        </p:nvSpPr>
        <p:spPr>
          <a:xfrm>
            <a:off x="5257800" y="2362200"/>
            <a:ext cx="1981200" cy="307777"/>
          </a:xfrm>
          <a:prstGeom prst="rect">
            <a:avLst/>
          </a:prstGeom>
        </p:spPr>
        <p:txBody>
          <a:bodyPr wrap="square">
            <a:spAutoFit/>
          </a:bodyPr>
          <a:lstStyle/>
          <a:p>
            <a:pPr algn="r"/>
            <a:r>
              <a:rPr lang="en-US" sz="1400" b="1" dirty="0" smtClean="0">
                <a:solidFill>
                  <a:srgbClr val="FF0000"/>
                </a:solidFill>
                <a:latin typeface="Times New Roman" pitchFamily="18" charset="0"/>
                <a:cs typeface="Times New Roman" pitchFamily="18" charset="0"/>
              </a:rPr>
              <a:t>Dr K.S.KANNAN</a:t>
            </a:r>
            <a:endParaRPr lang="en-US" sz="1400" b="1" dirty="0"/>
          </a:p>
        </p:txBody>
      </p:sp>
    </p:spTree>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 Map, Large HD Image World Map"/>
          <p:cNvPicPr/>
          <p:nvPr/>
        </p:nvPicPr>
        <p:blipFill>
          <a:blip r:embed="rId2" cstate="print"/>
          <a:srcRect/>
          <a:stretch>
            <a:fillRect/>
          </a:stretch>
        </p:blipFill>
        <p:spPr bwMode="auto">
          <a:xfrm>
            <a:off x="914400" y="762000"/>
            <a:ext cx="7543800" cy="5334000"/>
          </a:xfrm>
          <a:prstGeom prst="rect">
            <a:avLst/>
          </a:prstGeom>
          <a:noFill/>
          <a:ln w="9525">
            <a:noFill/>
            <a:miter lim="800000"/>
            <a:headEnd/>
            <a:tailEnd/>
          </a:ln>
        </p:spPr>
      </p:pic>
      <p:sp>
        <p:nvSpPr>
          <p:cNvPr id="4" name="Rectangle 3"/>
          <p:cNvSpPr/>
          <p:nvPr/>
        </p:nvSpPr>
        <p:spPr>
          <a:xfrm flipH="1">
            <a:off x="1676400" y="5486401"/>
            <a:ext cx="2286000"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Dr K.S.KANNAN</a:t>
            </a:r>
            <a:endParaRPr lang="en-US" dirty="0"/>
          </a:p>
        </p:txBody>
      </p:sp>
    </p:spTree>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gh Resolution World Map"/>
          <p:cNvPicPr/>
          <p:nvPr/>
        </p:nvPicPr>
        <p:blipFill>
          <a:blip r:embed="rId2" cstate="print"/>
          <a:srcRect/>
          <a:stretch>
            <a:fillRect/>
          </a:stretch>
        </p:blipFill>
        <p:spPr bwMode="auto">
          <a:xfrm>
            <a:off x="609600" y="990600"/>
            <a:ext cx="8001000" cy="4876800"/>
          </a:xfrm>
          <a:prstGeom prst="rect">
            <a:avLst/>
          </a:prstGeom>
          <a:noFill/>
          <a:ln w="9525">
            <a:noFill/>
            <a:miter lim="800000"/>
            <a:headEnd/>
            <a:tailEnd/>
          </a:ln>
        </p:spPr>
      </p:pic>
      <p:sp>
        <p:nvSpPr>
          <p:cNvPr id="3" name="Rectangle 2"/>
          <p:cNvSpPr/>
          <p:nvPr/>
        </p:nvSpPr>
        <p:spPr>
          <a:xfrm>
            <a:off x="1447800" y="5105400"/>
            <a:ext cx="1600200" cy="276999"/>
          </a:xfrm>
          <a:prstGeom prst="rect">
            <a:avLst/>
          </a:prstGeom>
        </p:spPr>
        <p:txBody>
          <a:bodyPr wrap="square">
            <a:spAutoFit/>
          </a:bodyPr>
          <a:lstStyle/>
          <a:p>
            <a:r>
              <a:rPr lang="en-US" sz="1200" b="1" dirty="0" smtClean="0">
                <a:solidFill>
                  <a:srgbClr val="FF0000"/>
                </a:solidFill>
                <a:latin typeface="Times New Roman" pitchFamily="18" charset="0"/>
                <a:cs typeface="Times New Roman" pitchFamily="18" charset="0"/>
              </a:rPr>
              <a:t>Dr K.S.KANNAN</a:t>
            </a:r>
            <a:endParaRPr lang="en-US" sz="1200" b="1" dirty="0"/>
          </a:p>
        </p:txBody>
      </p:sp>
    </p:spTree>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ChangeArrowheads="1"/>
          </p:cNvSpPr>
          <p:nvPr/>
        </p:nvSpPr>
        <p:spPr bwMode="auto">
          <a:xfrm>
            <a:off x="457200" y="457200"/>
            <a:ext cx="8305800" cy="57907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 pos="457200" algn="l"/>
              </a:tabLst>
            </a:pPr>
            <a:r>
              <a:rPr kumimoji="0" lang="en-US" sz="2400" b="1" i="0" u="none" strike="noStrike" cap="none" normalizeH="0" baseline="0" dirty="0" smtClean="0">
                <a:ln>
                  <a:noFill/>
                </a:ln>
                <a:solidFill>
                  <a:srgbClr val="FF0000"/>
                </a:solidFill>
                <a:effectLst/>
                <a:latin typeface="Times New Roman" pitchFamily="18" charset="0"/>
                <a:ea typeface="Tahoma" pitchFamily="34" charset="0"/>
                <a:cs typeface="Times New Roman" pitchFamily="18" charset="0"/>
              </a:rPr>
              <a:t>On the given World Map, locate the following countries:</a:t>
            </a:r>
            <a:endParaRPr kumimoji="0" lang="en-US" sz="24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28600" algn="l"/>
                <a:tab pos="4572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Britain       India             Germany     Bangladesh    France         Italy          Japan         China             Korea         USA               Australia     New Zealand     Spain         South Africa  Egypt          Madagascar     Canada      Brazil             Belgium    Sri Lanka       Nigeria</a:t>
            </a: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lang="en-US" sz="12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28600" algn="l"/>
                <a:tab pos="4572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This may contain: a world map with all the countries on it's own side, in white"/>
          <p:cNvPicPr/>
          <p:nvPr/>
        </p:nvPicPr>
        <p:blipFill>
          <a:blip r:embed="rId3" cstate="print"/>
          <a:srcRect/>
          <a:stretch>
            <a:fillRect/>
          </a:stretch>
        </p:blipFill>
        <p:spPr bwMode="auto">
          <a:xfrm>
            <a:off x="685800" y="2590800"/>
            <a:ext cx="7620000" cy="3896139"/>
          </a:xfrm>
          <a:prstGeom prst="rect">
            <a:avLst/>
          </a:prstGeom>
          <a:noFill/>
          <a:ln w="9525">
            <a:noFill/>
            <a:miter lim="800000"/>
            <a:headEnd/>
            <a:tailEnd/>
          </a:ln>
        </p:spPr>
      </p:pic>
      <p:sp>
        <p:nvSpPr>
          <p:cNvPr id="4" name="Rectangle 3"/>
          <p:cNvSpPr/>
          <p:nvPr/>
        </p:nvSpPr>
        <p:spPr>
          <a:xfrm>
            <a:off x="5257800" y="5943600"/>
            <a:ext cx="2057400" cy="307777"/>
          </a:xfrm>
          <a:prstGeom prst="rect">
            <a:avLst/>
          </a:prstGeom>
        </p:spPr>
        <p:txBody>
          <a:bodyPr wrap="square">
            <a:spAutoFit/>
          </a:bodyPr>
          <a:lstStyle/>
          <a:p>
            <a:r>
              <a:rPr lang="en-US" sz="1400" b="1" dirty="0" smtClean="0">
                <a:solidFill>
                  <a:srgbClr val="FF0000"/>
                </a:solidFill>
                <a:latin typeface="Times New Roman" pitchFamily="18" charset="0"/>
                <a:cs typeface="Times New Roman" pitchFamily="18" charset="0"/>
              </a:rPr>
              <a:t>Dr K.S.KANNAN</a:t>
            </a:r>
            <a:endParaRPr lang="en-US" sz="1400" b="1" dirty="0"/>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4419600" y="3276600"/>
            <a:ext cx="304800" cy="3048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tretch>
            <a:fillRect/>
          </a:stretch>
        </p:blipFill>
        <p:spPr>
          <a:xfrm>
            <a:off x="457200" y="609600"/>
            <a:ext cx="7924800" cy="5105400"/>
          </a:xfrm>
          <a:prstGeom prst="rect">
            <a:avLst/>
          </a:prstGeom>
        </p:spPr>
      </p:pic>
      <p:sp>
        <p:nvSpPr>
          <p:cNvPr id="3" name="Rectangle 2"/>
          <p:cNvSpPr/>
          <p:nvPr/>
        </p:nvSpPr>
        <p:spPr>
          <a:xfrm>
            <a:off x="4572000" y="4648200"/>
            <a:ext cx="1981200" cy="276999"/>
          </a:xfrm>
          <a:prstGeom prst="rect">
            <a:avLst/>
          </a:prstGeom>
        </p:spPr>
        <p:txBody>
          <a:bodyPr wrap="square">
            <a:spAutoFit/>
          </a:bodyPr>
          <a:lstStyle/>
          <a:p>
            <a:pPr algn="r"/>
            <a:r>
              <a:rPr lang="en-US" sz="1200" b="1" dirty="0" smtClean="0">
                <a:solidFill>
                  <a:srgbClr val="FF0000"/>
                </a:solidFill>
                <a:latin typeface="Times New Roman" pitchFamily="18" charset="0"/>
                <a:cs typeface="Times New Roman" pitchFamily="18" charset="0"/>
              </a:rPr>
              <a:t>Dr K.S.KANNAN</a:t>
            </a:r>
            <a:endParaRPr lang="en-US" sz="1200" b="1" dirty="0"/>
          </a:p>
        </p:txBody>
      </p:sp>
    </p:spTree>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4267201"/>
            <a:ext cx="1600200"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K.S.KANNAN</a:t>
            </a:r>
            <a:endParaRPr lang="en-US" dirty="0"/>
          </a:p>
        </p:txBody>
      </p:sp>
      <p:pic>
        <p:nvPicPr>
          <p:cNvPr id="3" name="Picture 2"/>
          <p:cNvPicPr/>
          <p:nvPr/>
        </p:nvPicPr>
        <p:blipFill>
          <a:blip r:embed="rId2" cstate="print"/>
          <a:stretch>
            <a:fillRect/>
          </a:stretch>
        </p:blipFill>
        <p:spPr>
          <a:xfrm>
            <a:off x="762000" y="762000"/>
            <a:ext cx="7772400" cy="4953000"/>
          </a:xfrm>
          <a:prstGeom prst="rect">
            <a:avLst/>
          </a:prstGeom>
        </p:spPr>
      </p:pic>
      <p:sp>
        <p:nvSpPr>
          <p:cNvPr id="4" name="Rectangle 3"/>
          <p:cNvSpPr/>
          <p:nvPr/>
        </p:nvSpPr>
        <p:spPr>
          <a:xfrm>
            <a:off x="5410200" y="4572001"/>
            <a:ext cx="1981200" cy="307777"/>
          </a:xfrm>
          <a:prstGeom prst="rect">
            <a:avLst/>
          </a:prstGeom>
        </p:spPr>
        <p:txBody>
          <a:bodyPr wrap="square">
            <a:spAutoFit/>
          </a:bodyPr>
          <a:lstStyle/>
          <a:p>
            <a:pPr algn="r"/>
            <a:r>
              <a:rPr lang="en-US" sz="1400" b="1" dirty="0" smtClean="0">
                <a:solidFill>
                  <a:srgbClr val="FF0000"/>
                </a:solidFill>
                <a:latin typeface="Times New Roman" pitchFamily="18" charset="0"/>
                <a:cs typeface="Times New Roman" pitchFamily="18" charset="0"/>
              </a:rPr>
              <a:t>Dr K.S.KANNAN</a:t>
            </a:r>
            <a:endParaRPr lang="en-US" sz="1400" b="1" dirty="0"/>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user\Pictures\political-map-of-india-01-65cb10493f569.jpg"/>
          <p:cNvPicPr/>
          <p:nvPr/>
        </p:nvPicPr>
        <p:blipFill>
          <a:blip r:embed="rId4" cstate="print"/>
          <a:srcRect/>
          <a:stretch>
            <a:fillRect/>
          </a:stretch>
        </p:blipFill>
        <p:spPr bwMode="auto">
          <a:xfrm>
            <a:off x="1905000" y="1295400"/>
            <a:ext cx="5105400" cy="4953000"/>
          </a:xfrm>
          <a:prstGeom prst="rect">
            <a:avLst/>
          </a:prstGeom>
          <a:noFill/>
          <a:ln w="9525">
            <a:noFill/>
            <a:miter lim="800000"/>
            <a:headEnd/>
            <a:tailEnd/>
          </a:ln>
        </p:spPr>
      </p:pic>
      <p:sp>
        <p:nvSpPr>
          <p:cNvPr id="3" name="Rectangle 2"/>
          <p:cNvSpPr/>
          <p:nvPr/>
        </p:nvSpPr>
        <p:spPr>
          <a:xfrm>
            <a:off x="5105400" y="1981200"/>
            <a:ext cx="1747594" cy="276999"/>
          </a:xfrm>
          <a:prstGeom prst="rect">
            <a:avLst/>
          </a:prstGeom>
        </p:spPr>
        <p:txBody>
          <a:bodyPr wrap="none">
            <a:spAutoFit/>
          </a:bodyPr>
          <a:lstStyle/>
          <a:p>
            <a:r>
              <a:rPr lang="en-US" sz="1200" dirty="0" smtClean="0">
                <a:solidFill>
                  <a:srgbClr val="FF0000"/>
                </a:solidFill>
                <a:latin typeface="Times New Roman" pitchFamily="18" charset="0"/>
                <a:cs typeface="Times New Roman" pitchFamily="18" charset="0"/>
              </a:rPr>
              <a:t>Dr K. S. </a:t>
            </a:r>
            <a:r>
              <a:rPr lang="en-US" sz="1200" dirty="0" err="1" smtClean="0">
                <a:solidFill>
                  <a:srgbClr val="FF0000"/>
                </a:solidFill>
                <a:latin typeface="Times New Roman" pitchFamily="18" charset="0"/>
                <a:cs typeface="Times New Roman" pitchFamily="18" charset="0"/>
              </a:rPr>
              <a:t>KANNAN,Ph.D</a:t>
            </a:r>
            <a:endParaRPr lang="en-US" sz="1200" dirty="0" smtClean="0">
              <a:solidFill>
                <a:srgbClr val="FF0000"/>
              </a:solidFill>
              <a:latin typeface="Times New Roman" pitchFamily="18" charset="0"/>
              <a:cs typeface="Times New Roman" pitchFamily="18" charset="0"/>
            </a:endParaRPr>
          </a:p>
        </p:txBody>
      </p:sp>
      <p:sp>
        <p:nvSpPr>
          <p:cNvPr id="5" name="Rectangle 4"/>
          <p:cNvSpPr/>
          <p:nvPr/>
        </p:nvSpPr>
        <p:spPr>
          <a:xfrm>
            <a:off x="2286000" y="304801"/>
            <a:ext cx="4211409" cy="584775"/>
          </a:xfrm>
          <a:prstGeom prst="rect">
            <a:avLst/>
          </a:prstGeom>
        </p:spPr>
        <p:txBody>
          <a:bodyPr wrap="square">
            <a:spAutoFit/>
          </a:bodyPr>
          <a:lstStyle/>
          <a:p>
            <a:r>
              <a:rPr lang="en-US" sz="3200" dirty="0" smtClean="0">
                <a:solidFill>
                  <a:srgbClr val="00CC00"/>
                </a:solidFill>
                <a:latin typeface="Times New Roman" pitchFamily="18" charset="0"/>
                <a:cs typeface="Times New Roman" pitchFamily="18" charset="0"/>
              </a:rPr>
              <a:t>States and Capital Cities</a:t>
            </a:r>
            <a:endParaRPr lang="en-US" sz="3200" dirty="0">
              <a:solidFill>
                <a:srgbClr val="00CC00"/>
              </a:solidFill>
              <a:latin typeface="Times New Roman" pitchFamily="18" charset="0"/>
              <a:cs typeface="Times New Roman" pitchFamily="18" charset="0"/>
            </a:endParaRPr>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4419600" y="3276600"/>
            <a:ext cx="304800" cy="304800"/>
          </a:xfrm>
          <a:prstGeom prst="rect">
            <a:avLst/>
          </a:prstGeom>
        </p:spPr>
      </p:pic>
    </p:spTree>
  </p:cSld>
  <p:clrMapOvr>
    <a:masterClrMapping/>
  </p:clrMapOvr>
  <p:transition advTm="908">
    <p:wedg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48"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2600" y="4648201"/>
            <a:ext cx="1600200" cy="369332"/>
          </a:xfrm>
          <a:prstGeom prst="rect">
            <a:avLst/>
          </a:prstGeom>
        </p:spPr>
        <p:txBody>
          <a:bodyPr wrap="square">
            <a:spAutoFit/>
          </a:bodyPr>
          <a:lstStyle/>
          <a:p>
            <a:r>
              <a:rPr lang="en-US" dirty="0" smtClean="0">
                <a:solidFill>
                  <a:srgbClr val="FF0000"/>
                </a:solidFill>
                <a:latin typeface="Times New Roman" pitchFamily="18" charset="0"/>
                <a:cs typeface="Times New Roman" pitchFamily="18" charset="0"/>
              </a:rPr>
              <a:t>K.S.KANNAN</a:t>
            </a:r>
            <a:endParaRPr lang="en-US" dirty="0"/>
          </a:p>
        </p:txBody>
      </p:sp>
      <p:pic>
        <p:nvPicPr>
          <p:cNvPr id="3" name="Picture 2"/>
          <p:cNvPicPr/>
          <p:nvPr/>
        </p:nvPicPr>
        <p:blipFill>
          <a:blip r:embed="rId2" cstate="print"/>
          <a:stretch>
            <a:fillRect/>
          </a:stretch>
        </p:blipFill>
        <p:spPr>
          <a:xfrm>
            <a:off x="533400" y="914400"/>
            <a:ext cx="7620000" cy="4572000"/>
          </a:xfrm>
          <a:prstGeom prst="rect">
            <a:avLst/>
          </a:prstGeom>
        </p:spPr>
      </p:pic>
      <p:sp>
        <p:nvSpPr>
          <p:cNvPr id="4" name="Rectangle 3"/>
          <p:cNvSpPr/>
          <p:nvPr/>
        </p:nvSpPr>
        <p:spPr>
          <a:xfrm>
            <a:off x="4572000" y="4419600"/>
            <a:ext cx="1752600" cy="307777"/>
          </a:xfrm>
          <a:prstGeom prst="rect">
            <a:avLst/>
          </a:prstGeom>
        </p:spPr>
        <p:txBody>
          <a:bodyPr wrap="square">
            <a:spAutoFit/>
          </a:bodyPr>
          <a:lstStyle/>
          <a:p>
            <a:pPr algn="r"/>
            <a:r>
              <a:rPr lang="en-US" sz="1400" dirty="0" smtClean="0">
                <a:solidFill>
                  <a:srgbClr val="FF0000"/>
                </a:solidFill>
                <a:latin typeface="Times New Roman" pitchFamily="18" charset="0"/>
                <a:cs typeface="Times New Roman" pitchFamily="18" charset="0"/>
              </a:rPr>
              <a:t>Dr K.S.KANNAN</a:t>
            </a:r>
            <a:endParaRPr lang="en-US" sz="1400" dirty="0"/>
          </a:p>
        </p:txBody>
      </p:sp>
    </p:spTree>
  </p:cSld>
  <p:clrMapOvr>
    <a:masterClrMapping/>
  </p:clrMapOvr>
  <p:transition>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amaste hand symbol Images - Free Download on Freepik"/>
          <p:cNvPicPr>
            <a:picLocks noChangeAspect="1" noChangeArrowheads="1"/>
          </p:cNvPicPr>
          <p:nvPr/>
        </p:nvPicPr>
        <p:blipFill>
          <a:blip r:embed="rId3" cstate="print"/>
          <a:srcRect/>
          <a:stretch>
            <a:fillRect/>
          </a:stretch>
        </p:blipFill>
        <p:spPr bwMode="auto">
          <a:xfrm>
            <a:off x="2667000" y="1447800"/>
            <a:ext cx="3962400" cy="3810000"/>
          </a:xfrm>
          <a:prstGeom prst="rect">
            <a:avLst/>
          </a:prstGeom>
          <a:noFill/>
        </p:spPr>
      </p:pic>
      <p:sp>
        <p:nvSpPr>
          <p:cNvPr id="3" name="Rectangle 2"/>
          <p:cNvSpPr/>
          <p:nvPr/>
        </p:nvSpPr>
        <p:spPr>
          <a:xfrm>
            <a:off x="3733800" y="4800600"/>
            <a:ext cx="1896673" cy="461665"/>
          </a:xfrm>
          <a:prstGeom prst="rect">
            <a:avLst/>
          </a:prstGeom>
        </p:spPr>
        <p:txBody>
          <a:bodyPr wrap="none">
            <a:spAutoFit/>
          </a:bodyPr>
          <a:lstStyle/>
          <a:p>
            <a:r>
              <a:rPr lang="en-US" sz="2400" dirty="0" smtClean="0">
                <a:solidFill>
                  <a:schemeClr val="tx2"/>
                </a:solidFill>
                <a:latin typeface="Times New Roman" pitchFamily="18" charset="0"/>
                <a:cs typeface="Times New Roman" pitchFamily="18" charset="0"/>
              </a:rPr>
              <a:t>NAMASTHE</a:t>
            </a:r>
            <a:endParaRPr lang="en-US" sz="2400" dirty="0">
              <a:solidFill>
                <a:schemeClr val="tx2"/>
              </a:solidFill>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1400" y="5867400"/>
            <a:ext cx="2286000" cy="276999"/>
          </a:xfrm>
          <a:prstGeom prst="rect">
            <a:avLst/>
          </a:prstGeom>
        </p:spPr>
        <p:txBody>
          <a:bodyPr wrap="square">
            <a:spAutoFit/>
          </a:bodyPr>
          <a:lstStyle/>
          <a:p>
            <a:r>
              <a:rPr lang="en-US" sz="1200" b="1" dirty="0" smtClean="0">
                <a:solidFill>
                  <a:srgbClr val="FF0000"/>
                </a:solidFill>
                <a:latin typeface="Times New Roman" pitchFamily="18" charset="0"/>
                <a:cs typeface="Times New Roman" pitchFamily="18" charset="0"/>
              </a:rPr>
              <a:t>Dr K. S. KANNAN</a:t>
            </a:r>
          </a:p>
        </p:txBody>
      </p:sp>
      <p:pic>
        <p:nvPicPr>
          <p:cNvPr id="3" name="Picture 2" descr="This may contain: the detailed map with all states and major cities"/>
          <p:cNvPicPr/>
          <p:nvPr/>
        </p:nvPicPr>
        <p:blipFill>
          <a:blip r:embed="rId3" cstate="print"/>
          <a:srcRect/>
          <a:stretch>
            <a:fillRect/>
          </a:stretch>
        </p:blipFill>
        <p:spPr bwMode="auto">
          <a:xfrm>
            <a:off x="2057400" y="457200"/>
            <a:ext cx="5029200" cy="5405439"/>
          </a:xfrm>
          <a:prstGeom prst="rect">
            <a:avLst/>
          </a:prstGeom>
          <a:noFill/>
          <a:ln w="9525">
            <a:noFill/>
            <a:miter lim="800000"/>
            <a:headEnd/>
            <a:tailEnd/>
          </a:ln>
        </p:spPr>
      </p:pic>
    </p:spTree>
  </p:cSld>
  <p:clrMapOvr>
    <a:masterClrMapping/>
  </p:clrMapOvr>
  <p:transition advTm="308">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may contain: the outline map of india with names"/>
          <p:cNvPicPr/>
          <p:nvPr/>
        </p:nvPicPr>
        <p:blipFill>
          <a:blip r:embed="rId3" cstate="print"/>
          <a:srcRect/>
          <a:stretch>
            <a:fillRect/>
          </a:stretch>
        </p:blipFill>
        <p:spPr bwMode="auto">
          <a:xfrm>
            <a:off x="2514600" y="1219200"/>
            <a:ext cx="4648200" cy="4953000"/>
          </a:xfrm>
          <a:prstGeom prst="rect">
            <a:avLst/>
          </a:prstGeom>
          <a:noFill/>
          <a:ln w="9525">
            <a:noFill/>
            <a:miter lim="800000"/>
            <a:headEnd/>
            <a:tailEnd/>
          </a:ln>
        </p:spPr>
      </p:pic>
      <p:sp>
        <p:nvSpPr>
          <p:cNvPr id="4" name="Rectangle 3"/>
          <p:cNvSpPr/>
          <p:nvPr/>
        </p:nvSpPr>
        <p:spPr>
          <a:xfrm>
            <a:off x="5257800" y="1219200"/>
            <a:ext cx="1670650" cy="276999"/>
          </a:xfrm>
          <a:prstGeom prst="rect">
            <a:avLst/>
          </a:prstGeom>
        </p:spPr>
        <p:txBody>
          <a:bodyPr wrap="none">
            <a:spAutoFit/>
          </a:bodyPr>
          <a:lstStyle/>
          <a:p>
            <a:r>
              <a:rPr lang="en-US" sz="1200" dirty="0" smtClean="0">
                <a:solidFill>
                  <a:srgbClr val="FF0000"/>
                </a:solidFill>
                <a:latin typeface="Times New Roman" pitchFamily="18" charset="0"/>
                <a:cs typeface="Times New Roman" pitchFamily="18" charset="0"/>
              </a:rPr>
              <a:t>Dr </a:t>
            </a:r>
            <a:r>
              <a:rPr lang="en-US" sz="1200" dirty="0" err="1" smtClean="0">
                <a:solidFill>
                  <a:srgbClr val="FF0000"/>
                </a:solidFill>
                <a:latin typeface="Times New Roman" pitchFamily="18" charset="0"/>
                <a:cs typeface="Times New Roman" pitchFamily="18" charset="0"/>
              </a:rPr>
              <a:t>K.S.KANNAN,Ph.D</a:t>
            </a:r>
            <a:endParaRPr lang="en-US" sz="1200" dirty="0">
              <a:solidFill>
                <a:srgbClr val="FF0000"/>
              </a:solidFill>
              <a:latin typeface="Times New Roman" pitchFamily="18" charset="0"/>
              <a:cs typeface="Times New Roman" pitchFamily="18" charset="0"/>
            </a:endParaRPr>
          </a:p>
        </p:txBody>
      </p:sp>
      <p:sp>
        <p:nvSpPr>
          <p:cNvPr id="6" name="Rectangle 5"/>
          <p:cNvSpPr/>
          <p:nvPr/>
        </p:nvSpPr>
        <p:spPr>
          <a:xfrm>
            <a:off x="990600" y="457200"/>
            <a:ext cx="7411003" cy="523220"/>
          </a:xfrm>
          <a:prstGeom prst="rect">
            <a:avLst/>
          </a:prstGeom>
        </p:spPr>
        <p:txBody>
          <a:bodyPr wrap="square">
            <a:spAutoFit/>
          </a:bodyPr>
          <a:lstStyle/>
          <a:p>
            <a:pPr algn="ctr"/>
            <a:r>
              <a:rPr lang="en-US" sz="2800" dirty="0" smtClean="0">
                <a:solidFill>
                  <a:srgbClr val="FF0000"/>
                </a:solidFill>
                <a:latin typeface="Times New Roman" pitchFamily="18" charset="0"/>
                <a:cs typeface="Times New Roman" pitchFamily="18" charset="0"/>
              </a:rPr>
              <a:t>Locate the States and Capital Cities on India Map</a:t>
            </a:r>
            <a:endParaRPr lang="en-US" sz="2800" dirty="0">
              <a:solidFill>
                <a:srgbClr val="FF0000"/>
              </a:solidFill>
              <a:latin typeface="Times New Roman" pitchFamily="18" charset="0"/>
              <a:cs typeface="Times New Roman" pitchFamily="18" charset="0"/>
            </a:endParaRPr>
          </a:p>
        </p:txBody>
      </p:sp>
    </p:spTree>
  </p:cSld>
  <p:clrMapOvr>
    <a:masterClrMapping/>
  </p:clrMapOvr>
  <p:transition advTm="741">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609600" y="304800"/>
            <a:ext cx="7924800" cy="6340197"/>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India Physical Map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002060"/>
                </a:solidFill>
                <a:effectLst/>
                <a:latin typeface="Times New Roman" pitchFamily="18" charset="0"/>
                <a:ea typeface="Tahoma" pitchFamily="34" charset="0"/>
                <a:cs typeface="Times New Roman" pitchFamily="18" charset="0"/>
              </a:rPr>
              <a:t>Practice marking important physical features:</a:t>
            </a:r>
            <a:endParaRPr kumimoji="0" lang="en-US" sz="2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600" dirty="0" smtClean="0">
                <a:latin typeface="Times New Roman" pitchFamily="18" charset="0"/>
                <a:ea typeface="Tahoma" pitchFamily="34"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Himalayas, Indo-</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Gangetic</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Plains, Deccan Plateau, </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Thar</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Desert, </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CoastalPlains</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Islands.</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600" dirty="0" smtClean="0">
                <a:latin typeface="Times New Roman" pitchFamily="18" charset="0"/>
                <a:ea typeface="Tahoma" pitchFamily="34"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Rivers:      </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Ganga</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Yamuna, Godavari, Krishna, Narmada, </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Tapi</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Brahmaputra.</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600" dirty="0" smtClean="0">
                <a:latin typeface="Times New Roman" pitchFamily="18" charset="0"/>
                <a:ea typeface="Tahoma" pitchFamily="34"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Mountains: </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Aravalli</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Vindhya, </a:t>
            </a:r>
            <a:r>
              <a:rPr kumimoji="0" lang="en-US" sz="16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Satpura</a:t>
            </a:r>
            <a:r>
              <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Western Ghats, Eastern Ghats.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6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6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sz="1200" dirty="0" smtClean="0">
              <a:latin typeface="Times New Roman" pitchFamily="18" charset="0"/>
              <a:ea typeface="Tahoma"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3" name="Picture 2" descr="https://temp-public-img-folder.s3.amazonaws.com/sathee.prutor.images/sathee_image/https___cdn_mathpix_com_cropped_2024_04_30_be62650d0f4ec210f0a8g-19_jpg_height_2057_width_1658_top_left_y_222_top_left_x_262.jpg"/>
          <p:cNvPicPr/>
          <p:nvPr/>
        </p:nvPicPr>
        <p:blipFill>
          <a:blip r:embed="rId4" cstate="print"/>
          <a:srcRect/>
          <a:stretch>
            <a:fillRect/>
          </a:stretch>
        </p:blipFill>
        <p:spPr bwMode="auto">
          <a:xfrm>
            <a:off x="2667000" y="2209800"/>
            <a:ext cx="3829051" cy="3886200"/>
          </a:xfrm>
          <a:prstGeom prst="rect">
            <a:avLst/>
          </a:prstGeom>
          <a:noFill/>
          <a:ln w="9525">
            <a:noFill/>
            <a:miter lim="800000"/>
            <a:headEnd/>
            <a:tailEnd/>
          </a:ln>
        </p:spPr>
      </p:pic>
      <p:sp>
        <p:nvSpPr>
          <p:cNvPr id="4" name="Rectangle 3"/>
          <p:cNvSpPr/>
          <p:nvPr/>
        </p:nvSpPr>
        <p:spPr>
          <a:xfrm>
            <a:off x="4267200" y="5486400"/>
            <a:ext cx="1212191" cy="215444"/>
          </a:xfrm>
          <a:prstGeom prst="rect">
            <a:avLst/>
          </a:prstGeom>
        </p:spPr>
        <p:txBody>
          <a:bodyPr wrap="none">
            <a:spAutoFit/>
          </a:bodyPr>
          <a:lstStyle/>
          <a:p>
            <a:r>
              <a:rPr lang="en-US" sz="800" b="1" dirty="0" smtClean="0">
                <a:solidFill>
                  <a:srgbClr val="FF0000"/>
                </a:solidFill>
                <a:latin typeface="Times New Roman" pitchFamily="18" charset="0"/>
                <a:cs typeface="Times New Roman" pitchFamily="18" charset="0"/>
              </a:rPr>
              <a:t>Dr </a:t>
            </a:r>
            <a:r>
              <a:rPr lang="en-US" sz="800" b="1" dirty="0" err="1" smtClean="0">
                <a:solidFill>
                  <a:srgbClr val="FF0000"/>
                </a:solidFill>
                <a:latin typeface="Times New Roman" pitchFamily="18" charset="0"/>
                <a:cs typeface="Times New Roman" pitchFamily="18" charset="0"/>
              </a:rPr>
              <a:t>K.S.KANNAN,Ph.D</a:t>
            </a:r>
            <a:endParaRPr lang="en-US" sz="800" b="1" dirty="0">
              <a:solidFill>
                <a:srgbClr val="FF0000"/>
              </a:solidFill>
              <a:latin typeface="Times New Roman" pitchFamily="18" charset="0"/>
              <a:cs typeface="Times New Roman" pitchFamily="18" charset="0"/>
            </a:endParaRPr>
          </a:p>
        </p:txBody>
      </p:sp>
      <p:pic>
        <p:nvPicPr>
          <p:cNvPr id="5" name="Recorded Sound">
            <a:hlinkClick r:id="" action="ppaction://media"/>
          </p:cNvPr>
          <p:cNvPicPr>
            <a:picLocks noRot="1" noChangeAspect="1"/>
          </p:cNvPicPr>
          <p:nvPr>
            <a:wavAudioFile r:embed="rId1" name="Recorded Sound"/>
          </p:nvPr>
        </p:nvPicPr>
        <p:blipFill>
          <a:blip r:embed="rId5" cstate="print"/>
          <a:stretch>
            <a:fillRect/>
          </a:stretch>
        </p:blipFill>
        <p:spPr>
          <a:xfrm>
            <a:off x="4419600" y="3276600"/>
            <a:ext cx="304800" cy="304800"/>
          </a:xfrm>
          <a:prstGeom prst="rect">
            <a:avLst/>
          </a:prstGeom>
        </p:spPr>
      </p:pic>
    </p:spTree>
  </p:cSld>
  <p:clrMapOvr>
    <a:masterClrMapping/>
  </p:clrMapOvr>
  <p:transition advTm="848">
    <p:wedg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69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457200" y="762000"/>
            <a:ext cx="8305800" cy="53783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Resource and Development</a:t>
            </a:r>
            <a:endParaRPr kumimoji="0" lang="en-US" sz="2800" b="0" i="0" u="none" strike="noStrike" cap="none" normalizeH="0" baseline="0" dirty="0" smtClean="0">
              <a:ln>
                <a:noFill/>
              </a:ln>
              <a:solidFill>
                <a:srgbClr val="FF000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Soil types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2400" b="0" i="0" u="none" strike="noStrike" cap="none" normalizeH="0" baseline="0" dirty="0" smtClean="0">
                <a:ln>
                  <a:noFill/>
                </a:ln>
                <a:solidFill>
                  <a:srgbClr val="00B050"/>
                </a:solidFill>
                <a:effectLst/>
                <a:latin typeface="Times New Roman" pitchFamily="18" charset="0"/>
                <a:ea typeface="Tahoma" pitchFamily="34" charset="0"/>
                <a:cs typeface="Times New Roman" pitchFamily="18" charset="0"/>
              </a:rPr>
              <a:t>           Practice locating soil types on the map:</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Alluvial: Northern Plains (</a:t>
            </a: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Punjab,Haryana</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Uttar Pradesh,     		</a:t>
            </a:r>
            <a:r>
              <a:rPr kumimoji="0" lang="en-US" sz="2400" b="0" i="0" u="none" strike="noStrike" cap="none" normalizeH="0" dirty="0" smtClean="0">
                <a:ln>
                  <a:noFill/>
                </a:ln>
                <a:solidFill>
                  <a:schemeClr val="tx1"/>
                </a:solidFill>
                <a:effectLst/>
                <a:latin typeface="Times New Roman" pitchFamily="18" charset="0"/>
                <a:ea typeface="Tahoma" pitchFamily="34"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Bihar, West Bengal)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Black: Maharashtra, Madhya Pradesh, Gujarat, Karnataka</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Red: Tamil Nadu, Karnataka, Andhra Pradesh</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Laterite:Kerala</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Tahoma" pitchFamily="34" charset="0"/>
                <a:cs typeface="Times New Roman" pitchFamily="18" charset="0"/>
              </a:rPr>
              <a:t>Odisha</a:t>
            </a: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West Bengal, North Eastern States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2400" b="0" i="0" u="none" strike="noStrike" cap="none" normalizeH="0" baseline="0" dirty="0" smtClean="0">
                <a:ln>
                  <a:noFill/>
                </a:ln>
                <a:solidFill>
                  <a:schemeClr val="tx1"/>
                </a:solidFill>
                <a:effectLst/>
                <a:latin typeface="Times New Roman" pitchFamily="18" charset="0"/>
                <a:ea typeface="Tahoma" pitchFamily="34" charset="0"/>
                <a:cs typeface="Times New Roman" pitchFamily="18" charset="0"/>
              </a:rPr>
              <a:t>	Desert: Rajasthan</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Recorded Sound">
            <a:hlinkClick r:id="" action="ppaction://media"/>
          </p:cNvPr>
          <p:cNvPicPr>
            <a:picLocks noRot="1" noChangeAspect="1"/>
          </p:cNvPicPr>
          <p:nvPr>
            <a:wavAudioFile r:embed="rId1" name="Recorded Sound"/>
          </p:nvPr>
        </p:nvPicPr>
        <p:blipFill>
          <a:blip r:embed="rId3" cstate="print"/>
          <a:stretch>
            <a:fillRect/>
          </a:stretch>
        </p:blipFill>
        <p:spPr>
          <a:xfrm>
            <a:off x="4419600" y="3276600"/>
            <a:ext cx="304800" cy="304800"/>
          </a:xfrm>
          <a:prstGeom prst="rect">
            <a:avLst/>
          </a:prstGeom>
        </p:spPr>
      </p:pic>
    </p:spTree>
  </p:cSld>
  <p:clrMapOvr>
    <a:masterClrMapping/>
  </p:clrMapOvr>
  <p:transition advTm="5798">
    <p:wedg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1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409</TotalTime>
  <Words>759</Words>
  <Application>Microsoft Office PowerPoint</Application>
  <PresentationFormat>On-screen Show (4:3)</PresentationFormat>
  <Paragraphs>366</Paragraphs>
  <Slides>51</Slides>
  <Notes>10</Notes>
  <HiddenSlides>0</HiddenSlides>
  <MMClips>23</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Module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 S KANNAN</dc:creator>
  <cp:lastModifiedBy>user</cp:lastModifiedBy>
  <cp:revision>64</cp:revision>
  <dcterms:created xsi:type="dcterms:W3CDTF">2006-08-16T00:00:00Z</dcterms:created>
  <dcterms:modified xsi:type="dcterms:W3CDTF">2025-10-22T11:51:40Z</dcterms:modified>
</cp:coreProperties>
</file>